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88" r:id="rId3"/>
    <p:sldId id="271" r:id="rId4"/>
    <p:sldId id="270" r:id="rId5"/>
    <p:sldId id="268" r:id="rId6"/>
    <p:sldId id="272" r:id="rId7"/>
    <p:sldId id="273" r:id="rId8"/>
    <p:sldId id="276" r:id="rId9"/>
    <p:sldId id="277" r:id="rId10"/>
    <p:sldId id="279" r:id="rId11"/>
    <p:sldId id="269" r:id="rId12"/>
    <p:sldId id="281" r:id="rId13"/>
    <p:sldId id="282" r:id="rId14"/>
    <p:sldId id="283" r:id="rId15"/>
    <p:sldId id="284" r:id="rId16"/>
    <p:sldId id="287" r:id="rId17"/>
    <p:sldId id="289" r:id="rId18"/>
    <p:sldId id="285" r:id="rId19"/>
  </p:sldIdLst>
  <p:sldSz cx="18288000" cy="13335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B3A4A66-D8FA-4897-A2C3-6ACC2E1A80CF}">
          <p14:sldIdLst>
            <p14:sldId id="256"/>
            <p14:sldId id="288"/>
            <p14:sldId id="271"/>
            <p14:sldId id="270"/>
            <p14:sldId id="268"/>
            <p14:sldId id="272"/>
            <p14:sldId id="273"/>
            <p14:sldId id="276"/>
            <p14:sldId id="277"/>
            <p14:sldId id="279"/>
            <p14:sldId id="269"/>
            <p14:sldId id="281"/>
            <p14:sldId id="282"/>
            <p14:sldId id="283"/>
            <p14:sldId id="284"/>
            <p14:sldId id="287"/>
            <p14:sldId id="289"/>
            <p14:sldId id="28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00"/>
    <a:srgbClr val="000000"/>
    <a:srgbClr val="006E86"/>
    <a:srgbClr val="005463"/>
    <a:srgbClr val="59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9" autoAdjust="0"/>
    <p:restoredTop sz="93792" autoAdjust="0"/>
  </p:normalViewPr>
  <p:slideViewPr>
    <p:cSldViewPr>
      <p:cViewPr varScale="1">
        <p:scale>
          <a:sx n="34" d="100"/>
          <a:sy n="34" d="100"/>
        </p:scale>
        <p:origin x="124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BCD8B5BC-245C-4A99-A7D0-F0B4FD53F250}" type="datetimeFigureOut">
              <a:rPr lang="de-DE" smtClean="0"/>
              <a:t>13.10.2023</a:t>
            </a:fld>
            <a:endParaRPr lang="de-DE"/>
          </a:p>
        </p:txBody>
      </p:sp>
      <p:sp>
        <p:nvSpPr>
          <p:cNvPr id="4" name="Folienbildplatzhalter 3"/>
          <p:cNvSpPr>
            <a:spLocks noGrp="1" noRot="1" noChangeAspect="1"/>
          </p:cNvSpPr>
          <p:nvPr>
            <p:ph type="sldImg" idx="2"/>
          </p:nvPr>
        </p:nvSpPr>
        <p:spPr>
          <a:xfrm>
            <a:off x="3214688" y="509588"/>
            <a:ext cx="349726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fld id="{2CC2052B-03AE-492C-856D-C1F98255A7FE}" type="slidenum">
              <a:rPr lang="de-DE" smtClean="0"/>
              <a:t>‹Nr.›</a:t>
            </a:fld>
            <a:endParaRPr lang="de-DE"/>
          </a:p>
        </p:txBody>
      </p:sp>
    </p:spTree>
    <p:extLst>
      <p:ext uri="{BB962C8B-B14F-4D97-AF65-F5344CB8AC3E}">
        <p14:creationId xmlns:p14="http://schemas.microsoft.com/office/powerpoint/2010/main" val="368497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C2052B-03AE-492C-856D-C1F98255A7FE}" type="slidenum">
              <a:rPr lang="de-DE" smtClean="0"/>
              <a:t>7</a:t>
            </a:fld>
            <a:endParaRPr lang="de-DE"/>
          </a:p>
        </p:txBody>
      </p:sp>
    </p:spTree>
    <p:extLst>
      <p:ext uri="{BB962C8B-B14F-4D97-AF65-F5344CB8AC3E}">
        <p14:creationId xmlns:p14="http://schemas.microsoft.com/office/powerpoint/2010/main" val="91563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C2052B-03AE-492C-856D-C1F98255A7FE}" type="slidenum">
              <a:rPr lang="de-DE" smtClean="0"/>
              <a:t>8</a:t>
            </a:fld>
            <a:endParaRPr lang="de-DE"/>
          </a:p>
        </p:txBody>
      </p:sp>
    </p:spTree>
    <p:extLst>
      <p:ext uri="{BB962C8B-B14F-4D97-AF65-F5344CB8AC3E}">
        <p14:creationId xmlns:p14="http://schemas.microsoft.com/office/powerpoint/2010/main" val="323816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C2052B-03AE-492C-856D-C1F98255A7FE}" type="slidenum">
              <a:rPr lang="de-DE" smtClean="0"/>
              <a:t>9</a:t>
            </a:fld>
            <a:endParaRPr lang="de-DE"/>
          </a:p>
        </p:txBody>
      </p:sp>
    </p:spTree>
    <p:extLst>
      <p:ext uri="{BB962C8B-B14F-4D97-AF65-F5344CB8AC3E}">
        <p14:creationId xmlns:p14="http://schemas.microsoft.com/office/powerpoint/2010/main" val="326173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C2052B-03AE-492C-856D-C1F98255A7FE}" type="slidenum">
              <a:rPr lang="de-DE" smtClean="0"/>
              <a:t>10</a:t>
            </a:fld>
            <a:endParaRPr lang="de-DE"/>
          </a:p>
        </p:txBody>
      </p:sp>
    </p:spTree>
    <p:extLst>
      <p:ext uri="{BB962C8B-B14F-4D97-AF65-F5344CB8AC3E}">
        <p14:creationId xmlns:p14="http://schemas.microsoft.com/office/powerpoint/2010/main" val="4275794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51205" y="1341685"/>
            <a:ext cx="16785589" cy="1015663"/>
          </a:xfrm>
        </p:spPr>
        <p:txBody>
          <a:bodyPr lIns="0" tIns="0" rIns="0" bIns="0"/>
          <a:lstStyle>
            <a:lvl1pPr>
              <a:defRPr sz="6600" b="1" i="0">
                <a:solidFill>
                  <a:srgbClr val="005F6D"/>
                </a:solidFill>
                <a:latin typeface="Myriad Pro"/>
                <a:cs typeface="Myriad Pro"/>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210DDF7-5132-4F20-8006-1E10A37B7652}" type="datetime1">
              <a:rPr lang="en-US" smtClean="0"/>
              <a:t>10/13/2023</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Myriad Pro"/>
                <a:cs typeface="Myriad Pro"/>
              </a:defRPr>
            </a:lvl1pPr>
          </a:lstStyle>
          <a:p>
            <a:pPr marL="116205">
              <a:lnSpc>
                <a:spcPct val="100000"/>
              </a:lnSpc>
            </a:pPr>
            <a:fld id="{81D60167-4931-47E6-BA6A-407CBD079E47}" type="slidenum">
              <a:rPr dirty="0"/>
              <a:t>‹Nr.›</a:t>
            </a:fld>
            <a:endParaRPr dirty="0"/>
          </a:p>
        </p:txBody>
      </p:sp>
      <p:sp>
        <p:nvSpPr>
          <p:cNvPr id="9" name="object 8"/>
          <p:cNvSpPr/>
          <p:nvPr userDrawn="1"/>
        </p:nvSpPr>
        <p:spPr>
          <a:xfrm>
            <a:off x="1143000" y="0"/>
            <a:ext cx="17145000" cy="190500"/>
          </a:xfrm>
          <a:prstGeom prst="rect">
            <a:avLst/>
          </a:prstGeom>
          <a:blipFill>
            <a:blip r:embed="rId2" cstate="print"/>
            <a:stretch>
              <a:fillRect/>
            </a:stretch>
          </a:blipFill>
        </p:spPr>
        <p:txBody>
          <a:bodyPr wrap="square" lIns="0" tIns="0" rIns="0" bIns="0" rtlCol="0"/>
          <a:lstStyle/>
          <a:p>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E2D26B1-FB6D-409F-97C4-202299AD72D7}" type="datetime1">
              <a:rPr lang="en-US" smtClean="0"/>
              <a:t>10/13/2023</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Myriad Pro"/>
                <a:cs typeface="Myriad Pro"/>
              </a:defRPr>
            </a:lvl1pPr>
          </a:lstStyle>
          <a:p>
            <a:pPr marL="116205">
              <a:lnSpc>
                <a:spcPct val="100000"/>
              </a:lnSpc>
            </a:pPr>
            <a:fld id="{81D60167-4931-47E6-BA6A-407CBD079E47}" type="slidenum">
              <a:rPr dirty="0"/>
              <a:t>‹Nr.›</a:t>
            </a:fld>
            <a:endParaRPr dirty="0"/>
          </a:p>
        </p:txBody>
      </p:sp>
      <p:sp>
        <p:nvSpPr>
          <p:cNvPr id="6" name="Holder 2"/>
          <p:cNvSpPr>
            <a:spLocks noGrp="1"/>
          </p:cNvSpPr>
          <p:nvPr>
            <p:ph type="title"/>
          </p:nvPr>
        </p:nvSpPr>
        <p:spPr>
          <a:xfrm>
            <a:off x="751205" y="1341685"/>
            <a:ext cx="16785589" cy="1015663"/>
          </a:xfrm>
        </p:spPr>
        <p:txBody>
          <a:bodyPr lIns="0" tIns="0" rIns="0" bIns="0"/>
          <a:lstStyle>
            <a:lvl1pPr>
              <a:defRPr sz="6600" b="1" i="0">
                <a:solidFill>
                  <a:srgbClr val="005F6D"/>
                </a:solidFill>
                <a:latin typeface="Myriad Pro"/>
                <a:cs typeface="Myriad Pro"/>
              </a:defRPr>
            </a:lvl1pPr>
          </a:lstStyle>
          <a:p>
            <a:endParaRPr dirty="0"/>
          </a:p>
        </p:txBody>
      </p:sp>
      <p:sp>
        <p:nvSpPr>
          <p:cNvPr id="7" name="object 8"/>
          <p:cNvSpPr/>
          <p:nvPr userDrawn="1"/>
        </p:nvSpPr>
        <p:spPr>
          <a:xfrm>
            <a:off x="1143000" y="0"/>
            <a:ext cx="17145000" cy="190500"/>
          </a:xfrm>
          <a:prstGeom prst="rect">
            <a:avLst/>
          </a:prstGeom>
          <a:blipFill>
            <a:blip r:embed="rId2" cstate="print"/>
            <a:stretch>
              <a:fillRect/>
            </a:stretch>
          </a:blipFill>
        </p:spPr>
        <p:txBody>
          <a:bodyPr wrap="square" lIns="0" tIns="0" rIns="0" bIns="0" rtlCol="0"/>
          <a:lstStyle/>
          <a:p>
            <a:endParaRPr/>
          </a:p>
        </p:txBody>
      </p:sp>
      <p:sp>
        <p:nvSpPr>
          <p:cNvPr id="8" name="Textplatzhalter 6"/>
          <p:cNvSpPr>
            <a:spLocks noGrp="1"/>
          </p:cNvSpPr>
          <p:nvPr>
            <p:ph type="body" idx="1"/>
          </p:nvPr>
        </p:nvSpPr>
        <p:spPr>
          <a:xfrm>
            <a:off x="914400" y="2628900"/>
            <a:ext cx="16459200" cy="9296400"/>
          </a:xfrm>
        </p:spPr>
        <p:txBody>
          <a:bodyPr/>
          <a:lstStyle/>
          <a:p>
            <a:endParaRPr lang="de-DE" sz="10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4133850"/>
            <a:ext cx="15544800" cy="280034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2743200" y="7467600"/>
            <a:ext cx="12801599" cy="3333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32C107A-86D0-42F8-B96B-C61AE238581D}" type="datetime1">
              <a:rPr lang="en-US" smtClean="0"/>
              <a:t>10/13/2023</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Myriad Pro"/>
                <a:cs typeface="Myriad Pro"/>
              </a:defRPr>
            </a:lvl1pPr>
          </a:lstStyle>
          <a:p>
            <a:pPr marL="116205">
              <a:lnSpc>
                <a:spcPct val="100000"/>
              </a:lnSpc>
            </a:pPr>
            <a:fld id="{81D60167-4931-47E6-BA6A-407CBD079E47}" type="slidenum">
              <a:rPr dirty="0"/>
              <a:t>‹Nr.›</a:t>
            </a:fld>
            <a:endParaRPr dirty="0"/>
          </a:p>
        </p:txBody>
      </p:sp>
      <p:sp>
        <p:nvSpPr>
          <p:cNvPr id="9" name="object 8"/>
          <p:cNvSpPr/>
          <p:nvPr userDrawn="1"/>
        </p:nvSpPr>
        <p:spPr>
          <a:xfrm>
            <a:off x="1143000" y="0"/>
            <a:ext cx="17145000" cy="190500"/>
          </a:xfrm>
          <a:prstGeom prst="rect">
            <a:avLst/>
          </a:prstGeom>
          <a:blipFill>
            <a:blip r:embed="rId2" cstate="print"/>
            <a:stretch>
              <a:fillRect/>
            </a:stretch>
          </a:blipFill>
        </p:spPr>
        <p:txBody>
          <a:bodyPr wrap="square" lIns="0" tIns="0" rIns="0" bIns="0" rtlCol="0"/>
          <a:lstStyle/>
          <a:p>
            <a:endParaRPr/>
          </a:p>
        </p:txBody>
      </p:sp>
      <p:sp>
        <p:nvSpPr>
          <p:cNvPr id="10" name="object 2">
            <a:extLst>
              <a:ext uri="{FF2B5EF4-FFF2-40B4-BE49-F238E27FC236}">
                <a16:creationId xmlns:a16="http://schemas.microsoft.com/office/drawing/2014/main" id="{EEB38409-BB44-4BDE-B1F1-6AE8BBCB5889}"/>
              </a:ext>
            </a:extLst>
          </p:cNvPr>
          <p:cNvSpPr/>
          <p:nvPr userDrawn="1"/>
        </p:nvSpPr>
        <p:spPr>
          <a:xfrm>
            <a:off x="9524994" y="0"/>
            <a:ext cx="8763004" cy="1333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51205" y="1341685"/>
            <a:ext cx="16785589" cy="1015663"/>
          </a:xfrm>
        </p:spPr>
        <p:txBody>
          <a:bodyPr lIns="0" tIns="0" rIns="0" bIns="0"/>
          <a:lstStyle>
            <a:lvl1pPr>
              <a:defRPr sz="6600" b="1" i="0">
                <a:solidFill>
                  <a:srgbClr val="005F6D"/>
                </a:solidFill>
                <a:latin typeface="Myriad Pro"/>
                <a:cs typeface="Myriad Pro"/>
              </a:defRPr>
            </a:lvl1pPr>
          </a:lstStyle>
          <a:p>
            <a:endParaRPr dirty="0"/>
          </a:p>
        </p:txBody>
      </p:sp>
      <p:sp>
        <p:nvSpPr>
          <p:cNvPr id="3" name="Holder 3"/>
          <p:cNvSpPr>
            <a:spLocks noGrp="1"/>
          </p:cNvSpPr>
          <p:nvPr>
            <p:ph sz="half" idx="2"/>
          </p:nvPr>
        </p:nvSpPr>
        <p:spPr>
          <a:xfrm>
            <a:off x="914400" y="3067050"/>
            <a:ext cx="7955280" cy="88011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19" y="3067050"/>
            <a:ext cx="7955280" cy="88011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2805686-716C-44FC-BBE3-89FC3F809144}" type="datetime1">
              <a:rPr lang="en-US" smtClean="0"/>
              <a:t>10/13/2023</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Myriad Pro"/>
                <a:cs typeface="Myriad Pro"/>
              </a:defRPr>
            </a:lvl1pPr>
          </a:lstStyle>
          <a:p>
            <a:pPr marL="116205">
              <a:lnSpc>
                <a:spcPct val="100000"/>
              </a:lnSpc>
            </a:pPr>
            <a:fld id="{81D60167-4931-47E6-BA6A-407CBD079E47}" type="slidenum">
              <a:rPr dirty="0"/>
              <a:t>‹Nr.›</a:t>
            </a:fld>
            <a:endParaRPr dirty="0"/>
          </a:p>
        </p:txBody>
      </p:sp>
      <p:sp>
        <p:nvSpPr>
          <p:cNvPr id="9" name="object 8"/>
          <p:cNvSpPr/>
          <p:nvPr userDrawn="1"/>
        </p:nvSpPr>
        <p:spPr>
          <a:xfrm>
            <a:off x="1143000" y="0"/>
            <a:ext cx="17145000" cy="190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333500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a:xfrm>
            <a:off x="751205" y="1341685"/>
            <a:ext cx="16785589" cy="863600"/>
          </a:xfrm>
          <a:prstGeom prst="rect">
            <a:avLst/>
          </a:prstGeom>
        </p:spPr>
        <p:txBody>
          <a:bodyPr wrap="square" lIns="0" tIns="0" rIns="0" bIns="0">
            <a:spAutoFit/>
          </a:bodyPr>
          <a:lstStyle>
            <a:lvl1pPr>
              <a:defRPr sz="6600" b="0" i="0">
                <a:solidFill>
                  <a:srgbClr val="005F6D"/>
                </a:solidFill>
                <a:latin typeface="Myriad Pro"/>
                <a:cs typeface="Myriad Pro"/>
              </a:defRPr>
            </a:lvl1pPr>
          </a:lstStyle>
          <a:p>
            <a:endParaRPr dirty="0"/>
          </a:p>
        </p:txBody>
      </p:sp>
      <p:sp>
        <p:nvSpPr>
          <p:cNvPr id="3" name="Holder 3"/>
          <p:cNvSpPr>
            <a:spLocks noGrp="1"/>
          </p:cNvSpPr>
          <p:nvPr>
            <p:ph type="body" idx="1"/>
          </p:nvPr>
        </p:nvSpPr>
        <p:spPr>
          <a:xfrm>
            <a:off x="914400" y="2628900"/>
            <a:ext cx="14331474" cy="7322184"/>
          </a:xfrm>
          <a:prstGeom prst="rect">
            <a:avLst/>
          </a:prstGeom>
        </p:spPr>
        <p:txBody>
          <a:bodyPr wrap="square" lIns="0" tIns="0" rIns="0" bIns="0">
            <a:spAutoFit/>
          </a:bodyPr>
          <a:lstStyle>
            <a:lvl1pPr>
              <a:defRPr sz="11700" b="0" i="0">
                <a:solidFill>
                  <a:srgbClr val="FF5A00"/>
                </a:solidFill>
                <a:latin typeface="Myriad Pro"/>
                <a:cs typeface="Myriad Pro"/>
              </a:defRPr>
            </a:lvl1pPr>
          </a:lstStyle>
          <a:p>
            <a:endParaRPr dirty="0"/>
          </a:p>
        </p:txBody>
      </p:sp>
      <p:sp>
        <p:nvSpPr>
          <p:cNvPr id="4" name="Holder 4"/>
          <p:cNvSpPr>
            <a:spLocks noGrp="1"/>
          </p:cNvSpPr>
          <p:nvPr>
            <p:ph type="ftr" sz="quarter" idx="5"/>
          </p:nvPr>
        </p:nvSpPr>
        <p:spPr>
          <a:xfrm>
            <a:off x="6217920" y="12401550"/>
            <a:ext cx="5852159" cy="6667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12401550"/>
            <a:ext cx="4206240" cy="666750"/>
          </a:xfrm>
          <a:prstGeom prst="rect">
            <a:avLst/>
          </a:prstGeom>
        </p:spPr>
        <p:txBody>
          <a:bodyPr wrap="square" lIns="0" tIns="0" rIns="0" bIns="0">
            <a:spAutoFit/>
          </a:bodyPr>
          <a:lstStyle>
            <a:lvl1pPr algn="l">
              <a:defRPr>
                <a:solidFill>
                  <a:schemeClr val="tx1">
                    <a:tint val="75000"/>
                  </a:schemeClr>
                </a:solidFill>
              </a:defRPr>
            </a:lvl1pPr>
          </a:lstStyle>
          <a:p>
            <a:fld id="{2F17629E-CC06-44BB-8F86-F6FD9A5D701A}" type="datetime1">
              <a:rPr lang="en-US" smtClean="0"/>
              <a:t>10/13/2023</a:t>
            </a:fld>
            <a:endParaRPr lang="en-US"/>
          </a:p>
        </p:txBody>
      </p:sp>
      <p:sp>
        <p:nvSpPr>
          <p:cNvPr id="6" name="Holder 6"/>
          <p:cNvSpPr>
            <a:spLocks noGrp="1"/>
          </p:cNvSpPr>
          <p:nvPr>
            <p:ph type="sldNum" sz="quarter" idx="7"/>
          </p:nvPr>
        </p:nvSpPr>
        <p:spPr>
          <a:xfrm>
            <a:off x="17699183" y="12819529"/>
            <a:ext cx="233680" cy="203200"/>
          </a:xfrm>
          <a:prstGeom prst="rect">
            <a:avLst/>
          </a:prstGeom>
        </p:spPr>
        <p:txBody>
          <a:bodyPr wrap="square" lIns="0" tIns="0" rIns="0" bIns="0">
            <a:spAutoFit/>
          </a:bodyPr>
          <a:lstStyle>
            <a:lvl1pPr>
              <a:defRPr sz="1400" b="0" i="0">
                <a:solidFill>
                  <a:schemeClr val="tx1"/>
                </a:solidFill>
                <a:latin typeface="Myriad Pro"/>
                <a:cs typeface="Myriad Pro"/>
              </a:defRPr>
            </a:lvl1pPr>
          </a:lstStyle>
          <a:p>
            <a:pPr marL="116205">
              <a:lnSpc>
                <a:spcPct val="100000"/>
              </a:lnSpc>
            </a:pPr>
            <a:fld id="{81D60167-4931-47E6-BA6A-407CBD079E47}" type="slidenum">
              <a:rPr dirty="0"/>
              <a:t>‹Nr.›</a:t>
            </a:fld>
            <a:endParaRPr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1" r:id="rId3"/>
    <p:sldLayoutId id="2147483663" r:id="rId4"/>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books-fachzeitungen-de.ciando.com/img/books/extract/3763956964_lp.pdf" TargetMode="External"/><Relationship Id="rId13" Type="http://schemas.openxmlformats.org/officeDocument/2006/relationships/hyperlink" Target="https://doi.org/10.36950/bzl.39.2021.9212" TargetMode="External"/><Relationship Id="rId3" Type="http://schemas.openxmlformats.org/officeDocument/2006/relationships/hyperlink" Target="https://doi.org/10.1026/0033-3042/a000616" TargetMode="External"/><Relationship Id="rId7" Type="http://schemas.openxmlformats.org/officeDocument/2006/relationships/hyperlink" Target="https://doi.org/10.1016/j.actpsy.2016.02.001" TargetMode="External"/><Relationship Id="rId12" Type="http://schemas.openxmlformats.org/officeDocument/2006/relationships/hyperlink" Target="https://www.uni-luebeck.de/aktuelles/pressemitteilung/artikel/che-ranking-ausgezeichnetes-corona-studium-an-der-universitaet-zu-luebeck.html" TargetMode="External"/><Relationship Id="rId2" Type="http://schemas.openxmlformats.org/officeDocument/2006/relationships/hyperlink" Target="https://doi.org/10.1016/S0191-8869(01)00174-X" TargetMode="External"/><Relationship Id="rId1" Type="http://schemas.openxmlformats.org/officeDocument/2006/relationships/slideLayout" Target="../slideLayouts/slideLayout2.xml"/><Relationship Id="rId6" Type="http://schemas.openxmlformats.org/officeDocument/2006/relationships/hyperlink" Target="https://doi.org/10.1016/j.ssaho.2023.100428" TargetMode="External"/><Relationship Id="rId11" Type="http://schemas.openxmlformats.org/officeDocument/2006/relationships/hyperlink" Target="https://doi.org/10.2378/peu2021.art28d" TargetMode="External"/><Relationship Id="rId5" Type="http://schemas.openxmlformats.org/officeDocument/2006/relationships/hyperlink" Target="https://www.researchgate.net/profile/linda-grogorick/publication/323695475_einfluss_der_lernstrategien_beim_game-based_learning_auf_den_objektiven_und_subjektiven_wissensgewinn" TargetMode="External"/><Relationship Id="rId15" Type="http://schemas.openxmlformats.org/officeDocument/2006/relationships/hyperlink" Target="https://doi.org/10.1007/978-3-662-45062-8_1" TargetMode="External"/><Relationship Id="rId10" Type="http://schemas.openxmlformats.org/officeDocument/2006/relationships/hyperlink" Target="https://doi.org/10.1080/02699931.2022.2095984" TargetMode="External"/><Relationship Id="rId4" Type="http://schemas.openxmlformats.org/officeDocument/2006/relationships/hyperlink" Target="https://doi.org/10.1080/07481756.2001.12069027" TargetMode="External"/><Relationship Id="rId9" Type="http://schemas.openxmlformats.org/officeDocument/2006/relationships/hyperlink" Target="https://doi.org/10.1016/j.chb.2021.106713" TargetMode="External"/><Relationship Id="rId14" Type="http://schemas.openxmlformats.org/officeDocument/2006/relationships/hyperlink" Target="https://www.ssoar.info/ssoar/handle/document/38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9524994" y="0"/>
            <a:ext cx="8763004" cy="13335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3000" y="7937512"/>
            <a:ext cx="17145000" cy="19048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42997" y="889357"/>
            <a:ext cx="1786134" cy="201865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51080" y="1891141"/>
            <a:ext cx="4315460" cy="262890"/>
          </a:xfrm>
          <a:custGeom>
            <a:avLst/>
            <a:gdLst/>
            <a:ahLst/>
            <a:cxnLst/>
            <a:rect l="l" t="t" r="r" b="b"/>
            <a:pathLst>
              <a:path w="4315459" h="262889">
                <a:moveTo>
                  <a:pt x="40843" y="40513"/>
                </a:moveTo>
                <a:lnTo>
                  <a:pt x="0" y="40513"/>
                </a:lnTo>
                <a:lnTo>
                  <a:pt x="77" y="174155"/>
                </a:lnTo>
                <a:lnTo>
                  <a:pt x="5965" y="216329"/>
                </a:lnTo>
                <a:lnTo>
                  <a:pt x="38113" y="249750"/>
                </a:lnTo>
                <a:lnTo>
                  <a:pt x="88238" y="260402"/>
                </a:lnTo>
                <a:lnTo>
                  <a:pt x="104110" y="259839"/>
                </a:lnTo>
                <a:lnTo>
                  <a:pt x="150218" y="245457"/>
                </a:lnTo>
                <a:lnTo>
                  <a:pt x="172013" y="221970"/>
                </a:lnTo>
                <a:lnTo>
                  <a:pt x="97765" y="221970"/>
                </a:lnTo>
                <a:lnTo>
                  <a:pt x="79230" y="220671"/>
                </a:lnTo>
                <a:lnTo>
                  <a:pt x="64587" y="216558"/>
                </a:lnTo>
                <a:lnTo>
                  <a:pt x="53633" y="209637"/>
                </a:lnTo>
                <a:lnTo>
                  <a:pt x="46164" y="199916"/>
                </a:lnTo>
                <a:lnTo>
                  <a:pt x="41976" y="187400"/>
                </a:lnTo>
                <a:lnTo>
                  <a:pt x="40843" y="40513"/>
                </a:lnTo>
                <a:close/>
              </a:path>
              <a:path w="4315459" h="262889">
                <a:moveTo>
                  <a:pt x="181025" y="40513"/>
                </a:moveTo>
                <a:lnTo>
                  <a:pt x="139852" y="40513"/>
                </a:lnTo>
                <a:lnTo>
                  <a:pt x="139852" y="174155"/>
                </a:lnTo>
                <a:lnTo>
                  <a:pt x="138117" y="190072"/>
                </a:lnTo>
                <a:lnTo>
                  <a:pt x="132965" y="202928"/>
                </a:lnTo>
                <a:lnTo>
                  <a:pt x="124471" y="212606"/>
                </a:lnTo>
                <a:lnTo>
                  <a:pt x="112712" y="218992"/>
                </a:lnTo>
                <a:lnTo>
                  <a:pt x="97765" y="221970"/>
                </a:lnTo>
                <a:lnTo>
                  <a:pt x="172013" y="221970"/>
                </a:lnTo>
                <a:lnTo>
                  <a:pt x="173822" y="218855"/>
                </a:lnTo>
                <a:lnTo>
                  <a:pt x="177737" y="207277"/>
                </a:lnTo>
                <a:lnTo>
                  <a:pt x="180049" y="193510"/>
                </a:lnTo>
                <a:lnTo>
                  <a:pt x="180981" y="177056"/>
                </a:lnTo>
                <a:lnTo>
                  <a:pt x="181025" y="40513"/>
                </a:lnTo>
                <a:close/>
              </a:path>
              <a:path w="4315459" h="262889">
                <a:moveTo>
                  <a:pt x="352845" y="98018"/>
                </a:moveTo>
                <a:lnTo>
                  <a:pt x="307974" y="98018"/>
                </a:lnTo>
                <a:lnTo>
                  <a:pt x="308952" y="101612"/>
                </a:lnTo>
                <a:lnTo>
                  <a:pt x="310908" y="105537"/>
                </a:lnTo>
                <a:lnTo>
                  <a:pt x="311238" y="105867"/>
                </a:lnTo>
                <a:lnTo>
                  <a:pt x="312216" y="107492"/>
                </a:lnTo>
                <a:lnTo>
                  <a:pt x="313524" y="110109"/>
                </a:lnTo>
                <a:lnTo>
                  <a:pt x="316141" y="114681"/>
                </a:lnTo>
                <a:lnTo>
                  <a:pt x="317449" y="117627"/>
                </a:lnTo>
                <a:lnTo>
                  <a:pt x="410565" y="258127"/>
                </a:lnTo>
                <a:lnTo>
                  <a:pt x="453707" y="258127"/>
                </a:lnTo>
                <a:lnTo>
                  <a:pt x="453707" y="200621"/>
                </a:lnTo>
                <a:lnTo>
                  <a:pt x="414820" y="200621"/>
                </a:lnTo>
                <a:lnTo>
                  <a:pt x="412851" y="196697"/>
                </a:lnTo>
                <a:lnTo>
                  <a:pt x="410895" y="191147"/>
                </a:lnTo>
                <a:lnTo>
                  <a:pt x="409917" y="189191"/>
                </a:lnTo>
                <a:lnTo>
                  <a:pt x="407949" y="184607"/>
                </a:lnTo>
                <a:lnTo>
                  <a:pt x="406971" y="182981"/>
                </a:lnTo>
                <a:lnTo>
                  <a:pt x="406653" y="182321"/>
                </a:lnTo>
                <a:lnTo>
                  <a:pt x="352845" y="98018"/>
                </a:lnTo>
                <a:close/>
              </a:path>
              <a:path w="4315459" h="262889">
                <a:moveTo>
                  <a:pt x="316141" y="40513"/>
                </a:moveTo>
                <a:lnTo>
                  <a:pt x="268757" y="40513"/>
                </a:lnTo>
                <a:lnTo>
                  <a:pt x="268757" y="256171"/>
                </a:lnTo>
                <a:lnTo>
                  <a:pt x="307974" y="256171"/>
                </a:lnTo>
                <a:lnTo>
                  <a:pt x="307974" y="98018"/>
                </a:lnTo>
                <a:lnTo>
                  <a:pt x="352845" y="98018"/>
                </a:lnTo>
                <a:lnTo>
                  <a:pt x="316141" y="40513"/>
                </a:lnTo>
                <a:close/>
              </a:path>
              <a:path w="4315459" h="262889">
                <a:moveTo>
                  <a:pt x="453707" y="40513"/>
                </a:moveTo>
                <a:lnTo>
                  <a:pt x="414820" y="40513"/>
                </a:lnTo>
                <a:lnTo>
                  <a:pt x="414820" y="200621"/>
                </a:lnTo>
                <a:lnTo>
                  <a:pt x="453707" y="200621"/>
                </a:lnTo>
                <a:lnTo>
                  <a:pt x="453707" y="40513"/>
                </a:lnTo>
                <a:close/>
              </a:path>
              <a:path w="4315459" h="262889">
                <a:moveTo>
                  <a:pt x="585406" y="40513"/>
                </a:moveTo>
                <a:lnTo>
                  <a:pt x="544233" y="40513"/>
                </a:lnTo>
                <a:lnTo>
                  <a:pt x="544233" y="256171"/>
                </a:lnTo>
                <a:lnTo>
                  <a:pt x="585406" y="256171"/>
                </a:lnTo>
                <a:lnTo>
                  <a:pt x="585406" y="40513"/>
                </a:lnTo>
                <a:close/>
              </a:path>
              <a:path w="4315459" h="262889">
                <a:moveTo>
                  <a:pt x="692289" y="40513"/>
                </a:moveTo>
                <a:lnTo>
                  <a:pt x="647191" y="40513"/>
                </a:lnTo>
                <a:lnTo>
                  <a:pt x="727252" y="262382"/>
                </a:lnTo>
                <a:lnTo>
                  <a:pt x="756005" y="262382"/>
                </a:lnTo>
                <a:lnTo>
                  <a:pt x="779707" y="196697"/>
                </a:lnTo>
                <a:lnTo>
                  <a:pt x="743915" y="196697"/>
                </a:lnTo>
                <a:lnTo>
                  <a:pt x="742937" y="192786"/>
                </a:lnTo>
                <a:lnTo>
                  <a:pt x="742204" y="188861"/>
                </a:lnTo>
                <a:lnTo>
                  <a:pt x="741629" y="186245"/>
                </a:lnTo>
                <a:lnTo>
                  <a:pt x="692289" y="40513"/>
                </a:lnTo>
                <a:close/>
              </a:path>
              <a:path w="4315459" h="262889">
                <a:moveTo>
                  <a:pt x="836066" y="40513"/>
                </a:moveTo>
                <a:lnTo>
                  <a:pt x="792924" y="40513"/>
                </a:lnTo>
                <a:lnTo>
                  <a:pt x="745870" y="186245"/>
                </a:lnTo>
                <a:lnTo>
                  <a:pt x="744575" y="188861"/>
                </a:lnTo>
                <a:lnTo>
                  <a:pt x="743915" y="190500"/>
                </a:lnTo>
                <a:lnTo>
                  <a:pt x="743584" y="191477"/>
                </a:lnTo>
                <a:lnTo>
                  <a:pt x="743584" y="194411"/>
                </a:lnTo>
                <a:lnTo>
                  <a:pt x="743915" y="196697"/>
                </a:lnTo>
                <a:lnTo>
                  <a:pt x="779707" y="196697"/>
                </a:lnTo>
                <a:lnTo>
                  <a:pt x="836066" y="40513"/>
                </a:lnTo>
                <a:close/>
              </a:path>
              <a:path w="4315459" h="262889">
                <a:moveTo>
                  <a:pt x="1030351" y="40513"/>
                </a:moveTo>
                <a:lnTo>
                  <a:pt x="898994" y="40513"/>
                </a:lnTo>
                <a:lnTo>
                  <a:pt x="898994" y="256171"/>
                </a:lnTo>
                <a:lnTo>
                  <a:pt x="1034592" y="256171"/>
                </a:lnTo>
                <a:lnTo>
                  <a:pt x="1034592" y="221208"/>
                </a:lnTo>
                <a:lnTo>
                  <a:pt x="940168" y="221208"/>
                </a:lnTo>
                <a:lnTo>
                  <a:pt x="940168" y="163703"/>
                </a:lnTo>
                <a:lnTo>
                  <a:pt x="1014006" y="163703"/>
                </a:lnTo>
                <a:lnTo>
                  <a:pt x="1014006" y="128739"/>
                </a:lnTo>
                <a:lnTo>
                  <a:pt x="940168" y="128739"/>
                </a:lnTo>
                <a:lnTo>
                  <a:pt x="940168" y="75476"/>
                </a:lnTo>
                <a:lnTo>
                  <a:pt x="1030351" y="75476"/>
                </a:lnTo>
                <a:lnTo>
                  <a:pt x="1030351" y="40513"/>
                </a:lnTo>
                <a:close/>
              </a:path>
              <a:path w="4315459" h="262889">
                <a:moveTo>
                  <a:pt x="1109967" y="40513"/>
                </a:moveTo>
                <a:lnTo>
                  <a:pt x="1109967" y="256171"/>
                </a:lnTo>
                <a:lnTo>
                  <a:pt x="1151140" y="256171"/>
                </a:lnTo>
                <a:lnTo>
                  <a:pt x="1151140" y="169913"/>
                </a:lnTo>
                <a:lnTo>
                  <a:pt x="1216170" y="169913"/>
                </a:lnTo>
                <a:lnTo>
                  <a:pt x="1212570" y="163703"/>
                </a:lnTo>
                <a:lnTo>
                  <a:pt x="1227148" y="158819"/>
                </a:lnTo>
                <a:lnTo>
                  <a:pt x="1237394" y="152867"/>
                </a:lnTo>
                <a:lnTo>
                  <a:pt x="1245589" y="144569"/>
                </a:lnTo>
                <a:lnTo>
                  <a:pt x="1251367" y="134950"/>
                </a:lnTo>
                <a:lnTo>
                  <a:pt x="1151140" y="134950"/>
                </a:lnTo>
                <a:lnTo>
                  <a:pt x="1151140" y="75476"/>
                </a:lnTo>
                <a:lnTo>
                  <a:pt x="1252688" y="75476"/>
                </a:lnTo>
                <a:lnTo>
                  <a:pt x="1249633" y="68214"/>
                </a:lnTo>
                <a:lnTo>
                  <a:pt x="1212854" y="42917"/>
                </a:lnTo>
                <a:lnTo>
                  <a:pt x="1182731" y="40514"/>
                </a:lnTo>
                <a:lnTo>
                  <a:pt x="1109967" y="40513"/>
                </a:lnTo>
                <a:close/>
              </a:path>
              <a:path w="4315459" h="262889">
                <a:moveTo>
                  <a:pt x="1216170" y="169913"/>
                </a:moveTo>
                <a:lnTo>
                  <a:pt x="1171727" y="169913"/>
                </a:lnTo>
                <a:lnTo>
                  <a:pt x="1221066" y="256171"/>
                </a:lnTo>
                <a:lnTo>
                  <a:pt x="1266164" y="256171"/>
                </a:lnTo>
                <a:lnTo>
                  <a:pt x="1216170" y="169913"/>
                </a:lnTo>
                <a:close/>
              </a:path>
              <a:path w="4315459" h="262889">
                <a:moveTo>
                  <a:pt x="1252688" y="75476"/>
                </a:moveTo>
                <a:lnTo>
                  <a:pt x="1177937" y="75476"/>
                </a:lnTo>
                <a:lnTo>
                  <a:pt x="1196154" y="77323"/>
                </a:lnTo>
                <a:lnTo>
                  <a:pt x="1208056" y="83193"/>
                </a:lnTo>
                <a:lnTo>
                  <a:pt x="1214250" y="93580"/>
                </a:lnTo>
                <a:lnTo>
                  <a:pt x="1215517" y="104228"/>
                </a:lnTo>
                <a:lnTo>
                  <a:pt x="1213108" y="118665"/>
                </a:lnTo>
                <a:lnTo>
                  <a:pt x="1205650" y="128355"/>
                </a:lnTo>
                <a:lnTo>
                  <a:pt x="1192793" y="133647"/>
                </a:lnTo>
                <a:lnTo>
                  <a:pt x="1151140" y="134950"/>
                </a:lnTo>
                <a:lnTo>
                  <a:pt x="1251367" y="134950"/>
                </a:lnTo>
                <a:lnTo>
                  <a:pt x="1251913" y="134042"/>
                </a:lnTo>
                <a:lnTo>
                  <a:pt x="1255963" y="122229"/>
                </a:lnTo>
                <a:lnTo>
                  <a:pt x="1257836" y="108960"/>
                </a:lnTo>
                <a:lnTo>
                  <a:pt x="1256994" y="92652"/>
                </a:lnTo>
                <a:lnTo>
                  <a:pt x="1254256" y="79200"/>
                </a:lnTo>
                <a:lnTo>
                  <a:pt x="1252688" y="75476"/>
                </a:lnTo>
                <a:close/>
              </a:path>
              <a:path w="4315459" h="262889">
                <a:moveTo>
                  <a:pt x="1339116" y="202700"/>
                </a:moveTo>
                <a:lnTo>
                  <a:pt x="1316126" y="237540"/>
                </a:lnTo>
                <a:lnTo>
                  <a:pt x="1327226" y="242773"/>
                </a:lnTo>
                <a:lnTo>
                  <a:pt x="1345400" y="250917"/>
                </a:lnTo>
                <a:lnTo>
                  <a:pt x="1356745" y="255220"/>
                </a:lnTo>
                <a:lnTo>
                  <a:pt x="1366900" y="257812"/>
                </a:lnTo>
                <a:lnTo>
                  <a:pt x="1382622" y="259870"/>
                </a:lnTo>
                <a:lnTo>
                  <a:pt x="1392867" y="260405"/>
                </a:lnTo>
                <a:lnTo>
                  <a:pt x="1410861" y="259302"/>
                </a:lnTo>
                <a:lnTo>
                  <a:pt x="1451283" y="243382"/>
                </a:lnTo>
                <a:lnTo>
                  <a:pt x="1466690" y="220771"/>
                </a:lnTo>
                <a:lnTo>
                  <a:pt x="1398788" y="220771"/>
                </a:lnTo>
                <a:lnTo>
                  <a:pt x="1385863" y="219988"/>
                </a:lnTo>
                <a:lnTo>
                  <a:pt x="1373378" y="217548"/>
                </a:lnTo>
                <a:lnTo>
                  <a:pt x="1360283" y="212729"/>
                </a:lnTo>
                <a:lnTo>
                  <a:pt x="1349855" y="208176"/>
                </a:lnTo>
                <a:lnTo>
                  <a:pt x="1339116" y="202700"/>
                </a:lnTo>
                <a:close/>
              </a:path>
              <a:path w="4315459" h="262889">
                <a:moveTo>
                  <a:pt x="1411727" y="37148"/>
                </a:moveTo>
                <a:lnTo>
                  <a:pt x="1368509" y="41423"/>
                </a:lnTo>
                <a:lnTo>
                  <a:pt x="1332788" y="67310"/>
                </a:lnTo>
                <a:lnTo>
                  <a:pt x="1324626" y="91312"/>
                </a:lnTo>
                <a:lnTo>
                  <a:pt x="1325376" y="103921"/>
                </a:lnTo>
                <a:lnTo>
                  <a:pt x="1351624" y="142748"/>
                </a:lnTo>
                <a:lnTo>
                  <a:pt x="1407617" y="176110"/>
                </a:lnTo>
                <a:lnTo>
                  <a:pt x="1420874" y="185557"/>
                </a:lnTo>
                <a:lnTo>
                  <a:pt x="1426210" y="195328"/>
                </a:lnTo>
                <a:lnTo>
                  <a:pt x="1423006" y="208785"/>
                </a:lnTo>
                <a:lnTo>
                  <a:pt x="1413486" y="217263"/>
                </a:lnTo>
                <a:lnTo>
                  <a:pt x="1398788" y="220771"/>
                </a:lnTo>
                <a:lnTo>
                  <a:pt x="1466690" y="220771"/>
                </a:lnTo>
                <a:lnTo>
                  <a:pt x="1469533" y="210303"/>
                </a:lnTo>
                <a:lnTo>
                  <a:pt x="1469031" y="193209"/>
                </a:lnTo>
                <a:lnTo>
                  <a:pt x="1466484" y="179730"/>
                </a:lnTo>
                <a:lnTo>
                  <a:pt x="1442221" y="149844"/>
                </a:lnTo>
                <a:lnTo>
                  <a:pt x="1407883" y="128543"/>
                </a:lnTo>
                <a:lnTo>
                  <a:pt x="1392824" y="120274"/>
                </a:lnTo>
                <a:lnTo>
                  <a:pt x="1377806" y="110813"/>
                </a:lnTo>
                <a:lnTo>
                  <a:pt x="1371239" y="102105"/>
                </a:lnTo>
                <a:lnTo>
                  <a:pt x="1373994" y="88483"/>
                </a:lnTo>
                <a:lnTo>
                  <a:pt x="1383122" y="80106"/>
                </a:lnTo>
                <a:lnTo>
                  <a:pt x="1397519" y="76608"/>
                </a:lnTo>
                <a:lnTo>
                  <a:pt x="1454690" y="76608"/>
                </a:lnTo>
                <a:lnTo>
                  <a:pt x="1474266" y="54889"/>
                </a:lnTo>
                <a:lnTo>
                  <a:pt x="1460741" y="48704"/>
                </a:lnTo>
                <a:lnTo>
                  <a:pt x="1450290" y="44670"/>
                </a:lnTo>
                <a:lnTo>
                  <a:pt x="1435666" y="40698"/>
                </a:lnTo>
                <a:lnTo>
                  <a:pt x="1423148" y="38296"/>
                </a:lnTo>
                <a:lnTo>
                  <a:pt x="1411727" y="37148"/>
                </a:lnTo>
                <a:close/>
              </a:path>
              <a:path w="4315459" h="262889">
                <a:moveTo>
                  <a:pt x="1454690" y="76608"/>
                </a:moveTo>
                <a:lnTo>
                  <a:pt x="1397519" y="76608"/>
                </a:lnTo>
                <a:lnTo>
                  <a:pt x="1409074" y="77180"/>
                </a:lnTo>
                <a:lnTo>
                  <a:pt x="1420788" y="79066"/>
                </a:lnTo>
                <a:lnTo>
                  <a:pt x="1432891" y="82241"/>
                </a:lnTo>
                <a:lnTo>
                  <a:pt x="1445611" y="86681"/>
                </a:lnTo>
                <a:lnTo>
                  <a:pt x="1454690" y="76608"/>
                </a:lnTo>
                <a:close/>
              </a:path>
              <a:path w="4315459" h="262889">
                <a:moveTo>
                  <a:pt x="1588109" y="40513"/>
                </a:moveTo>
                <a:lnTo>
                  <a:pt x="1546936" y="40513"/>
                </a:lnTo>
                <a:lnTo>
                  <a:pt x="1546936" y="256171"/>
                </a:lnTo>
                <a:lnTo>
                  <a:pt x="1588109" y="256171"/>
                </a:lnTo>
                <a:lnTo>
                  <a:pt x="1588109" y="40513"/>
                </a:lnTo>
                <a:close/>
              </a:path>
              <a:path w="4315459" h="262889">
                <a:moveTo>
                  <a:pt x="1756714" y="75476"/>
                </a:moveTo>
                <a:lnTo>
                  <a:pt x="1715541" y="75476"/>
                </a:lnTo>
                <a:lnTo>
                  <a:pt x="1715541" y="256171"/>
                </a:lnTo>
                <a:lnTo>
                  <a:pt x="1756714" y="256171"/>
                </a:lnTo>
                <a:lnTo>
                  <a:pt x="1756714" y="75476"/>
                </a:lnTo>
                <a:close/>
              </a:path>
              <a:path w="4315459" h="262889">
                <a:moveTo>
                  <a:pt x="1821408" y="40513"/>
                </a:moveTo>
                <a:lnTo>
                  <a:pt x="1650847" y="40513"/>
                </a:lnTo>
                <a:lnTo>
                  <a:pt x="1650847" y="75476"/>
                </a:lnTo>
                <a:lnTo>
                  <a:pt x="1821408" y="75476"/>
                </a:lnTo>
                <a:lnTo>
                  <a:pt x="1821408" y="40513"/>
                </a:lnTo>
                <a:close/>
              </a:path>
              <a:path w="4315459" h="262889">
                <a:moveTo>
                  <a:pt x="1953996" y="647"/>
                </a:moveTo>
                <a:lnTo>
                  <a:pt x="1946160" y="8496"/>
                </a:lnTo>
                <a:lnTo>
                  <a:pt x="1946160" y="28422"/>
                </a:lnTo>
                <a:lnTo>
                  <a:pt x="1953996" y="36271"/>
                </a:lnTo>
                <a:lnTo>
                  <a:pt x="1973605" y="36271"/>
                </a:lnTo>
                <a:lnTo>
                  <a:pt x="1981771" y="28422"/>
                </a:lnTo>
                <a:lnTo>
                  <a:pt x="1981771" y="18618"/>
                </a:lnTo>
                <a:lnTo>
                  <a:pt x="1976468" y="5842"/>
                </a:lnTo>
                <a:lnTo>
                  <a:pt x="1963817" y="647"/>
                </a:lnTo>
                <a:lnTo>
                  <a:pt x="1953996" y="647"/>
                </a:lnTo>
                <a:close/>
              </a:path>
              <a:path w="4315459" h="262889">
                <a:moveTo>
                  <a:pt x="1920024" y="0"/>
                </a:moveTo>
                <a:lnTo>
                  <a:pt x="1900415" y="0"/>
                </a:lnTo>
                <a:lnTo>
                  <a:pt x="1892249" y="7835"/>
                </a:lnTo>
                <a:lnTo>
                  <a:pt x="1892249" y="17640"/>
                </a:lnTo>
                <a:lnTo>
                  <a:pt x="1897552" y="30296"/>
                </a:lnTo>
                <a:lnTo>
                  <a:pt x="1910203" y="35610"/>
                </a:lnTo>
                <a:lnTo>
                  <a:pt x="1920024" y="35610"/>
                </a:lnTo>
                <a:lnTo>
                  <a:pt x="1927859" y="27444"/>
                </a:lnTo>
                <a:lnTo>
                  <a:pt x="1927859" y="7835"/>
                </a:lnTo>
                <a:lnTo>
                  <a:pt x="1920024" y="0"/>
                </a:lnTo>
                <a:close/>
              </a:path>
              <a:path w="4315459" h="262889">
                <a:moveTo>
                  <a:pt x="1953996" y="40513"/>
                </a:moveTo>
                <a:lnTo>
                  <a:pt x="1917077" y="40513"/>
                </a:lnTo>
                <a:lnTo>
                  <a:pt x="1838985" y="256171"/>
                </a:lnTo>
                <a:lnTo>
                  <a:pt x="1882114" y="256171"/>
                </a:lnTo>
                <a:lnTo>
                  <a:pt x="1899754" y="202907"/>
                </a:lnTo>
                <a:lnTo>
                  <a:pt x="2012811" y="202907"/>
                </a:lnTo>
                <a:lnTo>
                  <a:pt x="2000148" y="167944"/>
                </a:lnTo>
                <a:lnTo>
                  <a:pt x="1910867" y="167944"/>
                </a:lnTo>
                <a:lnTo>
                  <a:pt x="1935708" y="89852"/>
                </a:lnTo>
                <a:lnTo>
                  <a:pt x="1971865" y="89852"/>
                </a:lnTo>
                <a:lnTo>
                  <a:pt x="1953996" y="40513"/>
                </a:lnTo>
                <a:close/>
              </a:path>
              <a:path w="4315459" h="262889">
                <a:moveTo>
                  <a:pt x="2012811" y="202907"/>
                </a:moveTo>
                <a:lnTo>
                  <a:pt x="1971967" y="202907"/>
                </a:lnTo>
                <a:lnTo>
                  <a:pt x="1988959" y="256171"/>
                </a:lnTo>
                <a:lnTo>
                  <a:pt x="2032101" y="256171"/>
                </a:lnTo>
                <a:lnTo>
                  <a:pt x="2012811" y="202907"/>
                </a:lnTo>
                <a:close/>
              </a:path>
              <a:path w="4315459" h="262889">
                <a:moveTo>
                  <a:pt x="1971865" y="89852"/>
                </a:moveTo>
                <a:lnTo>
                  <a:pt x="1935708" y="89852"/>
                </a:lnTo>
                <a:lnTo>
                  <a:pt x="1960867" y="167944"/>
                </a:lnTo>
                <a:lnTo>
                  <a:pt x="2000148" y="167944"/>
                </a:lnTo>
                <a:lnTo>
                  <a:pt x="1971865" y="89852"/>
                </a:lnTo>
                <a:close/>
              </a:path>
              <a:path w="4315459" h="262889">
                <a:moveTo>
                  <a:pt x="2155545" y="75476"/>
                </a:moveTo>
                <a:lnTo>
                  <a:pt x="2114372" y="75476"/>
                </a:lnTo>
                <a:lnTo>
                  <a:pt x="2114372" y="256171"/>
                </a:lnTo>
                <a:lnTo>
                  <a:pt x="2155545" y="256171"/>
                </a:lnTo>
                <a:lnTo>
                  <a:pt x="2155545" y="75476"/>
                </a:lnTo>
                <a:close/>
              </a:path>
              <a:path w="4315459" h="262889">
                <a:moveTo>
                  <a:pt x="2220239" y="40513"/>
                </a:moveTo>
                <a:lnTo>
                  <a:pt x="2049665" y="40513"/>
                </a:lnTo>
                <a:lnTo>
                  <a:pt x="2049665" y="75476"/>
                </a:lnTo>
                <a:lnTo>
                  <a:pt x="2220239" y="75476"/>
                </a:lnTo>
                <a:lnTo>
                  <a:pt x="2220239" y="40513"/>
                </a:lnTo>
                <a:close/>
              </a:path>
              <a:path w="4315459" h="262889">
                <a:moveTo>
                  <a:pt x="2567571" y="40513"/>
                </a:moveTo>
                <a:lnTo>
                  <a:pt x="2397010" y="40513"/>
                </a:lnTo>
                <a:lnTo>
                  <a:pt x="2397010" y="75476"/>
                </a:lnTo>
                <a:lnTo>
                  <a:pt x="2512021" y="75476"/>
                </a:lnTo>
                <a:lnTo>
                  <a:pt x="2395042" y="229374"/>
                </a:lnTo>
                <a:lnTo>
                  <a:pt x="2395042" y="256171"/>
                </a:lnTo>
                <a:lnTo>
                  <a:pt x="2567571" y="256171"/>
                </a:lnTo>
                <a:lnTo>
                  <a:pt x="2567571" y="221208"/>
                </a:lnTo>
                <a:lnTo>
                  <a:pt x="2452560" y="221208"/>
                </a:lnTo>
                <a:lnTo>
                  <a:pt x="2567571" y="67310"/>
                </a:lnTo>
                <a:lnTo>
                  <a:pt x="2567571" y="40513"/>
                </a:lnTo>
                <a:close/>
              </a:path>
              <a:path w="4315459" h="262889">
                <a:moveTo>
                  <a:pt x="2676372" y="40513"/>
                </a:moveTo>
                <a:lnTo>
                  <a:pt x="2635529" y="40513"/>
                </a:lnTo>
                <a:lnTo>
                  <a:pt x="2635607" y="174155"/>
                </a:lnTo>
                <a:lnTo>
                  <a:pt x="2641494" y="216329"/>
                </a:lnTo>
                <a:lnTo>
                  <a:pt x="2673643" y="249750"/>
                </a:lnTo>
                <a:lnTo>
                  <a:pt x="2723768" y="260402"/>
                </a:lnTo>
                <a:lnTo>
                  <a:pt x="2739640" y="259839"/>
                </a:lnTo>
                <a:lnTo>
                  <a:pt x="2785748" y="245457"/>
                </a:lnTo>
                <a:lnTo>
                  <a:pt x="2807543" y="221970"/>
                </a:lnTo>
                <a:lnTo>
                  <a:pt x="2733295" y="221970"/>
                </a:lnTo>
                <a:lnTo>
                  <a:pt x="2714755" y="220671"/>
                </a:lnTo>
                <a:lnTo>
                  <a:pt x="2700111" y="216558"/>
                </a:lnTo>
                <a:lnTo>
                  <a:pt x="2689158" y="209637"/>
                </a:lnTo>
                <a:lnTo>
                  <a:pt x="2681691" y="199916"/>
                </a:lnTo>
                <a:lnTo>
                  <a:pt x="2677505" y="187400"/>
                </a:lnTo>
                <a:lnTo>
                  <a:pt x="2676372" y="40513"/>
                </a:lnTo>
                <a:close/>
              </a:path>
              <a:path w="4315459" h="262889">
                <a:moveTo>
                  <a:pt x="2816555" y="40513"/>
                </a:moveTo>
                <a:lnTo>
                  <a:pt x="2775381" y="40513"/>
                </a:lnTo>
                <a:lnTo>
                  <a:pt x="2775381" y="174155"/>
                </a:lnTo>
                <a:lnTo>
                  <a:pt x="2773647" y="190072"/>
                </a:lnTo>
                <a:lnTo>
                  <a:pt x="2768494" y="202928"/>
                </a:lnTo>
                <a:lnTo>
                  <a:pt x="2760000" y="212606"/>
                </a:lnTo>
                <a:lnTo>
                  <a:pt x="2748241" y="218992"/>
                </a:lnTo>
                <a:lnTo>
                  <a:pt x="2733295" y="221970"/>
                </a:lnTo>
                <a:lnTo>
                  <a:pt x="2807543" y="221970"/>
                </a:lnTo>
                <a:lnTo>
                  <a:pt x="2809352" y="218855"/>
                </a:lnTo>
                <a:lnTo>
                  <a:pt x="2813267" y="207277"/>
                </a:lnTo>
                <a:lnTo>
                  <a:pt x="2815579" y="193510"/>
                </a:lnTo>
                <a:lnTo>
                  <a:pt x="2816511" y="177056"/>
                </a:lnTo>
                <a:lnTo>
                  <a:pt x="2816555" y="40513"/>
                </a:lnTo>
                <a:close/>
              </a:path>
              <a:path w="4315459" h="262889">
                <a:moveTo>
                  <a:pt x="3071101" y="40513"/>
                </a:moveTo>
                <a:lnTo>
                  <a:pt x="3029927" y="40513"/>
                </a:lnTo>
                <a:lnTo>
                  <a:pt x="3029927" y="256171"/>
                </a:lnTo>
                <a:lnTo>
                  <a:pt x="3159315" y="256171"/>
                </a:lnTo>
                <a:lnTo>
                  <a:pt x="3159315" y="221208"/>
                </a:lnTo>
                <a:lnTo>
                  <a:pt x="3071101" y="221208"/>
                </a:lnTo>
                <a:lnTo>
                  <a:pt x="3071101" y="40513"/>
                </a:lnTo>
                <a:close/>
              </a:path>
              <a:path w="4315459" h="262889">
                <a:moveTo>
                  <a:pt x="3329558" y="647"/>
                </a:moveTo>
                <a:lnTo>
                  <a:pt x="3321710" y="8496"/>
                </a:lnTo>
                <a:lnTo>
                  <a:pt x="3321710" y="28422"/>
                </a:lnTo>
                <a:lnTo>
                  <a:pt x="3329558" y="36271"/>
                </a:lnTo>
                <a:lnTo>
                  <a:pt x="3349155" y="36271"/>
                </a:lnTo>
                <a:lnTo>
                  <a:pt x="3357333" y="28422"/>
                </a:lnTo>
                <a:lnTo>
                  <a:pt x="3357333" y="18618"/>
                </a:lnTo>
                <a:lnTo>
                  <a:pt x="3352025" y="5842"/>
                </a:lnTo>
                <a:lnTo>
                  <a:pt x="3339379" y="647"/>
                </a:lnTo>
                <a:lnTo>
                  <a:pt x="3329558" y="647"/>
                </a:lnTo>
                <a:close/>
              </a:path>
              <a:path w="4315459" h="262889">
                <a:moveTo>
                  <a:pt x="3262896" y="317"/>
                </a:moveTo>
                <a:lnTo>
                  <a:pt x="3255060" y="8496"/>
                </a:lnTo>
                <a:lnTo>
                  <a:pt x="3255060" y="28092"/>
                </a:lnTo>
                <a:lnTo>
                  <a:pt x="3262896" y="35941"/>
                </a:lnTo>
                <a:lnTo>
                  <a:pt x="3282835" y="35941"/>
                </a:lnTo>
                <a:lnTo>
                  <a:pt x="3290671" y="28092"/>
                </a:lnTo>
                <a:lnTo>
                  <a:pt x="3290671" y="18300"/>
                </a:lnTo>
                <a:lnTo>
                  <a:pt x="3285495" y="5641"/>
                </a:lnTo>
                <a:lnTo>
                  <a:pt x="3272728" y="317"/>
                </a:lnTo>
                <a:lnTo>
                  <a:pt x="3262896" y="317"/>
                </a:lnTo>
                <a:close/>
              </a:path>
              <a:path w="4315459" h="262889">
                <a:moveTo>
                  <a:pt x="3257994" y="40513"/>
                </a:moveTo>
                <a:lnTo>
                  <a:pt x="3217151" y="40513"/>
                </a:lnTo>
                <a:lnTo>
                  <a:pt x="3217228" y="174155"/>
                </a:lnTo>
                <a:lnTo>
                  <a:pt x="3223116" y="216329"/>
                </a:lnTo>
                <a:lnTo>
                  <a:pt x="3255263" y="249750"/>
                </a:lnTo>
                <a:lnTo>
                  <a:pt x="3305388" y="260402"/>
                </a:lnTo>
                <a:lnTo>
                  <a:pt x="3321262" y="259839"/>
                </a:lnTo>
                <a:lnTo>
                  <a:pt x="3367365" y="245452"/>
                </a:lnTo>
                <a:lnTo>
                  <a:pt x="3389163" y="221970"/>
                </a:lnTo>
                <a:lnTo>
                  <a:pt x="3314917" y="221970"/>
                </a:lnTo>
                <a:lnTo>
                  <a:pt x="3296376" y="220671"/>
                </a:lnTo>
                <a:lnTo>
                  <a:pt x="3281733" y="216558"/>
                </a:lnTo>
                <a:lnTo>
                  <a:pt x="3270780" y="209637"/>
                </a:lnTo>
                <a:lnTo>
                  <a:pt x="3263313" y="199916"/>
                </a:lnTo>
                <a:lnTo>
                  <a:pt x="3259127" y="187400"/>
                </a:lnTo>
                <a:lnTo>
                  <a:pt x="3257994" y="40513"/>
                </a:lnTo>
                <a:close/>
              </a:path>
              <a:path w="4315459" h="262889">
                <a:moveTo>
                  <a:pt x="3398177" y="40513"/>
                </a:moveTo>
                <a:lnTo>
                  <a:pt x="3357003" y="40513"/>
                </a:lnTo>
                <a:lnTo>
                  <a:pt x="3357003" y="174155"/>
                </a:lnTo>
                <a:lnTo>
                  <a:pt x="3355269" y="190072"/>
                </a:lnTo>
                <a:lnTo>
                  <a:pt x="3350116" y="202928"/>
                </a:lnTo>
                <a:lnTo>
                  <a:pt x="3341622" y="212606"/>
                </a:lnTo>
                <a:lnTo>
                  <a:pt x="3329863" y="218992"/>
                </a:lnTo>
                <a:lnTo>
                  <a:pt x="3314917" y="221970"/>
                </a:lnTo>
                <a:lnTo>
                  <a:pt x="3389163" y="221970"/>
                </a:lnTo>
                <a:lnTo>
                  <a:pt x="3390973" y="218853"/>
                </a:lnTo>
                <a:lnTo>
                  <a:pt x="3394889" y="207274"/>
                </a:lnTo>
                <a:lnTo>
                  <a:pt x="3397201" y="193507"/>
                </a:lnTo>
                <a:lnTo>
                  <a:pt x="3398132" y="177052"/>
                </a:lnTo>
                <a:lnTo>
                  <a:pt x="3398177" y="40513"/>
                </a:lnTo>
                <a:close/>
              </a:path>
              <a:path w="4315459" h="262889">
                <a:moveTo>
                  <a:pt x="3483978" y="40513"/>
                </a:moveTo>
                <a:lnTo>
                  <a:pt x="3483978" y="256171"/>
                </a:lnTo>
                <a:lnTo>
                  <a:pt x="3571875" y="256171"/>
                </a:lnTo>
                <a:lnTo>
                  <a:pt x="3616540" y="245054"/>
                </a:lnTo>
                <a:lnTo>
                  <a:pt x="3633968" y="223164"/>
                </a:lnTo>
                <a:lnTo>
                  <a:pt x="3527107" y="223164"/>
                </a:lnTo>
                <a:lnTo>
                  <a:pt x="3527107" y="163703"/>
                </a:lnTo>
                <a:lnTo>
                  <a:pt x="3627890" y="163703"/>
                </a:lnTo>
                <a:lnTo>
                  <a:pt x="3624431" y="158798"/>
                </a:lnTo>
                <a:lnTo>
                  <a:pt x="3614071" y="150595"/>
                </a:lnTo>
                <a:lnTo>
                  <a:pt x="3601263" y="145302"/>
                </a:lnTo>
                <a:lnTo>
                  <a:pt x="3586237" y="143141"/>
                </a:lnTo>
                <a:lnTo>
                  <a:pt x="3600264" y="140987"/>
                </a:lnTo>
                <a:lnTo>
                  <a:pt x="3611194" y="135951"/>
                </a:lnTo>
                <a:lnTo>
                  <a:pt x="3617342" y="128739"/>
                </a:lnTo>
                <a:lnTo>
                  <a:pt x="3527107" y="128739"/>
                </a:lnTo>
                <a:lnTo>
                  <a:pt x="3527107" y="73190"/>
                </a:lnTo>
                <a:lnTo>
                  <a:pt x="3628220" y="73190"/>
                </a:lnTo>
                <a:lnTo>
                  <a:pt x="3628053" y="72554"/>
                </a:lnTo>
                <a:lnTo>
                  <a:pt x="3590557" y="43008"/>
                </a:lnTo>
                <a:lnTo>
                  <a:pt x="3562876" y="40514"/>
                </a:lnTo>
                <a:lnTo>
                  <a:pt x="3483978" y="40513"/>
                </a:lnTo>
                <a:close/>
              </a:path>
              <a:path w="4315459" h="262889">
                <a:moveTo>
                  <a:pt x="3627890" y="163703"/>
                </a:moveTo>
                <a:lnTo>
                  <a:pt x="3553904" y="163703"/>
                </a:lnTo>
                <a:lnTo>
                  <a:pt x="3571109" y="165768"/>
                </a:lnTo>
                <a:lnTo>
                  <a:pt x="3583603" y="171836"/>
                </a:lnTo>
                <a:lnTo>
                  <a:pt x="3591127" y="181713"/>
                </a:lnTo>
                <a:lnTo>
                  <a:pt x="3593439" y="194094"/>
                </a:lnTo>
                <a:lnTo>
                  <a:pt x="3590438" y="207409"/>
                </a:lnTo>
                <a:lnTo>
                  <a:pt x="3582077" y="217251"/>
                </a:lnTo>
                <a:lnTo>
                  <a:pt x="3570678" y="221728"/>
                </a:lnTo>
                <a:lnTo>
                  <a:pt x="3558133" y="223118"/>
                </a:lnTo>
                <a:lnTo>
                  <a:pt x="3527107" y="223164"/>
                </a:lnTo>
                <a:lnTo>
                  <a:pt x="3633968" y="223164"/>
                </a:lnTo>
                <a:lnTo>
                  <a:pt x="3637270" y="212762"/>
                </a:lnTo>
                <a:lnTo>
                  <a:pt x="3638537" y="198666"/>
                </a:lnTo>
                <a:lnTo>
                  <a:pt x="3636893" y="183055"/>
                </a:lnTo>
                <a:lnTo>
                  <a:pt x="3632115" y="169692"/>
                </a:lnTo>
                <a:lnTo>
                  <a:pt x="3627890" y="163703"/>
                </a:lnTo>
                <a:close/>
              </a:path>
              <a:path w="4315459" h="262889">
                <a:moveTo>
                  <a:pt x="3628220" y="73190"/>
                </a:moveTo>
                <a:lnTo>
                  <a:pt x="3553904" y="73190"/>
                </a:lnTo>
                <a:lnTo>
                  <a:pt x="3570055" y="75745"/>
                </a:lnTo>
                <a:lnTo>
                  <a:pt x="3581193" y="83112"/>
                </a:lnTo>
                <a:lnTo>
                  <a:pt x="3586721" y="94836"/>
                </a:lnTo>
                <a:lnTo>
                  <a:pt x="3587229" y="100634"/>
                </a:lnTo>
                <a:lnTo>
                  <a:pt x="3584347" y="113978"/>
                </a:lnTo>
                <a:lnTo>
                  <a:pt x="3575843" y="123154"/>
                </a:lnTo>
                <a:lnTo>
                  <a:pt x="3561929" y="127990"/>
                </a:lnTo>
                <a:lnTo>
                  <a:pt x="3527107" y="128739"/>
                </a:lnTo>
                <a:lnTo>
                  <a:pt x="3617342" y="128739"/>
                </a:lnTo>
                <a:lnTo>
                  <a:pt x="3622393" y="122817"/>
                </a:lnTo>
                <a:lnTo>
                  <a:pt x="3629140" y="111293"/>
                </a:lnTo>
                <a:lnTo>
                  <a:pt x="3632346" y="100897"/>
                </a:lnTo>
                <a:lnTo>
                  <a:pt x="3631461" y="85498"/>
                </a:lnTo>
                <a:lnTo>
                  <a:pt x="3628220" y="73190"/>
                </a:lnTo>
                <a:close/>
              </a:path>
              <a:path w="4315459" h="262889">
                <a:moveTo>
                  <a:pt x="3846410" y="40513"/>
                </a:moveTo>
                <a:lnTo>
                  <a:pt x="3715054" y="40513"/>
                </a:lnTo>
                <a:lnTo>
                  <a:pt x="3715054" y="256171"/>
                </a:lnTo>
                <a:lnTo>
                  <a:pt x="3850665" y="256171"/>
                </a:lnTo>
                <a:lnTo>
                  <a:pt x="3850665" y="221208"/>
                </a:lnTo>
                <a:lnTo>
                  <a:pt x="3756228" y="221208"/>
                </a:lnTo>
                <a:lnTo>
                  <a:pt x="3756228" y="163703"/>
                </a:lnTo>
                <a:lnTo>
                  <a:pt x="3830078" y="163703"/>
                </a:lnTo>
                <a:lnTo>
                  <a:pt x="3830078" y="128739"/>
                </a:lnTo>
                <a:lnTo>
                  <a:pt x="3756228" y="128739"/>
                </a:lnTo>
                <a:lnTo>
                  <a:pt x="3756228" y="75476"/>
                </a:lnTo>
                <a:lnTo>
                  <a:pt x="3846410" y="75476"/>
                </a:lnTo>
                <a:lnTo>
                  <a:pt x="3846410" y="40513"/>
                </a:lnTo>
                <a:close/>
              </a:path>
              <a:path w="4315459" h="262889">
                <a:moveTo>
                  <a:pt x="4027568" y="36793"/>
                </a:moveTo>
                <a:lnTo>
                  <a:pt x="3983048" y="41166"/>
                </a:lnTo>
                <a:lnTo>
                  <a:pt x="3941891" y="62973"/>
                </a:lnTo>
                <a:lnTo>
                  <a:pt x="3917449" y="95398"/>
                </a:lnTo>
                <a:lnTo>
                  <a:pt x="3905038" y="144101"/>
                </a:lnTo>
                <a:lnTo>
                  <a:pt x="3905709" y="158389"/>
                </a:lnTo>
                <a:lnTo>
                  <a:pt x="3915543" y="197323"/>
                </a:lnTo>
                <a:lnTo>
                  <a:pt x="3946823" y="237598"/>
                </a:lnTo>
                <a:lnTo>
                  <a:pt x="3992306" y="258134"/>
                </a:lnTo>
                <a:lnTo>
                  <a:pt x="4018917" y="260413"/>
                </a:lnTo>
                <a:lnTo>
                  <a:pt x="4032518" y="259922"/>
                </a:lnTo>
                <a:lnTo>
                  <a:pt x="4044976" y="258505"/>
                </a:lnTo>
                <a:lnTo>
                  <a:pt x="4059580" y="255130"/>
                </a:lnTo>
                <a:lnTo>
                  <a:pt x="4070275" y="251769"/>
                </a:lnTo>
                <a:lnTo>
                  <a:pt x="4081185" y="247218"/>
                </a:lnTo>
                <a:lnTo>
                  <a:pt x="4077102" y="221477"/>
                </a:lnTo>
                <a:lnTo>
                  <a:pt x="4037750" y="221477"/>
                </a:lnTo>
                <a:lnTo>
                  <a:pt x="4020169" y="220524"/>
                </a:lnTo>
                <a:lnTo>
                  <a:pt x="3978873" y="205661"/>
                </a:lnTo>
                <a:lnTo>
                  <a:pt x="3955531" y="175191"/>
                </a:lnTo>
                <a:lnTo>
                  <a:pt x="3950445" y="147733"/>
                </a:lnTo>
                <a:lnTo>
                  <a:pt x="3951783" y="132161"/>
                </a:lnTo>
                <a:lnTo>
                  <a:pt x="3970338" y="95099"/>
                </a:lnTo>
                <a:lnTo>
                  <a:pt x="4006321" y="76241"/>
                </a:lnTo>
                <a:lnTo>
                  <a:pt x="4021215" y="74829"/>
                </a:lnTo>
                <a:lnTo>
                  <a:pt x="4077620" y="74829"/>
                </a:lnTo>
                <a:lnTo>
                  <a:pt x="4086999" y="57175"/>
                </a:lnTo>
                <a:lnTo>
                  <a:pt x="4076659" y="50327"/>
                </a:lnTo>
                <a:lnTo>
                  <a:pt x="4065648" y="44898"/>
                </a:lnTo>
                <a:lnTo>
                  <a:pt x="4053864" y="40855"/>
                </a:lnTo>
                <a:lnTo>
                  <a:pt x="4041205" y="38165"/>
                </a:lnTo>
                <a:lnTo>
                  <a:pt x="4027568" y="36793"/>
                </a:lnTo>
                <a:close/>
              </a:path>
              <a:path w="4315459" h="262889">
                <a:moveTo>
                  <a:pt x="4075556" y="211734"/>
                </a:moveTo>
                <a:lnTo>
                  <a:pt x="4061577" y="216676"/>
                </a:lnTo>
                <a:lnTo>
                  <a:pt x="4049305" y="219840"/>
                </a:lnTo>
                <a:lnTo>
                  <a:pt x="4037750" y="221477"/>
                </a:lnTo>
                <a:lnTo>
                  <a:pt x="4077102" y="221477"/>
                </a:lnTo>
                <a:lnTo>
                  <a:pt x="4075556" y="211734"/>
                </a:lnTo>
                <a:close/>
              </a:path>
              <a:path w="4315459" h="262889">
                <a:moveTo>
                  <a:pt x="4077620" y="74829"/>
                </a:moveTo>
                <a:lnTo>
                  <a:pt x="4021215" y="74829"/>
                </a:lnTo>
                <a:lnTo>
                  <a:pt x="4034852" y="75700"/>
                </a:lnTo>
                <a:lnTo>
                  <a:pt x="4047538" y="78333"/>
                </a:lnTo>
                <a:lnTo>
                  <a:pt x="4059283" y="82754"/>
                </a:lnTo>
                <a:lnTo>
                  <a:pt x="4070095" y="88992"/>
                </a:lnTo>
                <a:lnTo>
                  <a:pt x="4077620" y="74829"/>
                </a:lnTo>
                <a:close/>
              </a:path>
              <a:path w="4315459" h="262889">
                <a:moveTo>
                  <a:pt x="4195965" y="40513"/>
                </a:moveTo>
                <a:lnTo>
                  <a:pt x="4154792" y="40513"/>
                </a:lnTo>
                <a:lnTo>
                  <a:pt x="4154792" y="256171"/>
                </a:lnTo>
                <a:lnTo>
                  <a:pt x="4195965" y="256171"/>
                </a:lnTo>
                <a:lnTo>
                  <a:pt x="4195965" y="153568"/>
                </a:lnTo>
                <a:lnTo>
                  <a:pt x="4242565" y="153568"/>
                </a:lnTo>
                <a:lnTo>
                  <a:pt x="4236808" y="145402"/>
                </a:lnTo>
                <a:lnTo>
                  <a:pt x="4239817" y="141147"/>
                </a:lnTo>
                <a:lnTo>
                  <a:pt x="4195965" y="141147"/>
                </a:lnTo>
                <a:lnTo>
                  <a:pt x="4195965" y="40513"/>
                </a:lnTo>
                <a:close/>
              </a:path>
              <a:path w="4315459" h="262889">
                <a:moveTo>
                  <a:pt x="4242565" y="153568"/>
                </a:moveTo>
                <a:lnTo>
                  <a:pt x="4195965" y="153568"/>
                </a:lnTo>
                <a:lnTo>
                  <a:pt x="4267847" y="256171"/>
                </a:lnTo>
                <a:lnTo>
                  <a:pt x="4314901" y="256171"/>
                </a:lnTo>
                <a:lnTo>
                  <a:pt x="4242565" y="153568"/>
                </a:lnTo>
                <a:close/>
              </a:path>
              <a:path w="4315459" h="262889">
                <a:moveTo>
                  <a:pt x="4310989" y="40513"/>
                </a:moveTo>
                <a:lnTo>
                  <a:pt x="4263605" y="40513"/>
                </a:lnTo>
                <a:lnTo>
                  <a:pt x="4195965" y="141147"/>
                </a:lnTo>
                <a:lnTo>
                  <a:pt x="4239817" y="141147"/>
                </a:lnTo>
                <a:lnTo>
                  <a:pt x="4310989" y="40513"/>
                </a:lnTo>
                <a:close/>
              </a:path>
            </a:pathLst>
          </a:custGeom>
          <a:solidFill>
            <a:srgbClr val="005463"/>
          </a:solidFill>
        </p:spPr>
        <p:txBody>
          <a:bodyPr wrap="square" lIns="0" tIns="0" rIns="0" bIns="0" rtlCol="0"/>
          <a:lstStyle/>
          <a:p>
            <a:endParaRPr/>
          </a:p>
        </p:txBody>
      </p:sp>
      <p:sp>
        <p:nvSpPr>
          <p:cNvPr id="2" name="Titel 1"/>
          <p:cNvSpPr>
            <a:spLocks noGrp="1"/>
          </p:cNvSpPr>
          <p:nvPr>
            <p:ph type="ctrTitle"/>
          </p:nvPr>
        </p:nvSpPr>
        <p:spPr>
          <a:xfrm>
            <a:off x="1143000" y="4533900"/>
            <a:ext cx="15544800" cy="3323987"/>
          </a:xfrm>
        </p:spPr>
        <p:txBody>
          <a:bodyPr/>
          <a:lstStyle/>
          <a:p>
            <a:r>
              <a:rPr lang="de-DE" sz="7200" dirty="0"/>
              <a:t>Veränderung des Lernerfolgs und der Lehrqualitätsmerkmale vor und während der COVID-19-Pandemie</a:t>
            </a:r>
            <a:endParaRPr lang="de-DE" sz="7200" b="1" dirty="0"/>
          </a:p>
        </p:txBody>
      </p:sp>
      <p:sp>
        <p:nvSpPr>
          <p:cNvPr id="3" name="Untertitel 2"/>
          <p:cNvSpPr>
            <a:spLocks noGrp="1"/>
          </p:cNvSpPr>
          <p:nvPr>
            <p:ph type="subTitle" idx="4"/>
          </p:nvPr>
        </p:nvSpPr>
        <p:spPr>
          <a:xfrm>
            <a:off x="1142997" y="8877300"/>
            <a:ext cx="16002003" cy="4893647"/>
          </a:xfrm>
        </p:spPr>
        <p:txBody>
          <a:bodyPr/>
          <a:lstStyle/>
          <a:p>
            <a:r>
              <a:rPr lang="de-DE" sz="6600" dirty="0"/>
              <a:t>Masterarbeit von Tabea Landschoff</a:t>
            </a:r>
          </a:p>
          <a:p>
            <a:r>
              <a:rPr lang="de-DE" sz="6600" dirty="0"/>
              <a:t>im Rahmen des Studiengangs Psychologie</a:t>
            </a:r>
          </a:p>
          <a:p>
            <a:endParaRPr lang="de-DE" sz="2000" dirty="0">
              <a:solidFill>
                <a:schemeClr val="bg1">
                  <a:lumMod val="50000"/>
                </a:schemeClr>
              </a:solidFill>
            </a:endParaRPr>
          </a:p>
          <a:p>
            <a:r>
              <a:rPr lang="de-DE" sz="5400" dirty="0">
                <a:solidFill>
                  <a:schemeClr val="bg1">
                    <a:lumMod val="50000"/>
                  </a:schemeClr>
                </a:solidFill>
              </a:rPr>
              <a:t>Betreuung: Prof. Nico Bunzeck, Linda </a:t>
            </a:r>
            <a:r>
              <a:rPr lang="de-DE" sz="5400" dirty="0" err="1">
                <a:solidFill>
                  <a:schemeClr val="bg1">
                    <a:lumMod val="50000"/>
                  </a:schemeClr>
                </a:solidFill>
              </a:rPr>
              <a:t>Brüheim</a:t>
            </a:r>
            <a:endParaRPr lang="de-DE" sz="5400" dirty="0">
              <a:solidFill>
                <a:schemeClr val="bg1">
                  <a:lumMod val="50000"/>
                </a:schemeClr>
              </a:solidFill>
            </a:endParaRPr>
          </a:p>
          <a:p>
            <a:r>
              <a:rPr lang="de-DE" sz="5400" dirty="0">
                <a:solidFill>
                  <a:schemeClr val="bg1">
                    <a:lumMod val="50000"/>
                  </a:schemeClr>
                </a:solidFill>
              </a:rPr>
              <a:t>Tag der Lehre, Lübeck, 12.10.2023 </a:t>
            </a:r>
            <a:br>
              <a:rPr lang="de-DE" sz="5400" dirty="0">
                <a:solidFill>
                  <a:schemeClr val="bg1">
                    <a:lumMod val="50000"/>
                  </a:schemeClr>
                </a:solidFill>
              </a:rPr>
            </a:br>
            <a:endParaRPr lang="de-DE" sz="5400"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905BC2E-7DDA-4D2B-BF75-14CD5D76D5C0}"/>
              </a:ext>
            </a:extLst>
          </p:cNvPr>
          <p:cNvSpPr>
            <a:spLocks noGrp="1"/>
          </p:cNvSpPr>
          <p:nvPr>
            <p:ph type="sldNum" sz="quarter" idx="7"/>
          </p:nvPr>
        </p:nvSpPr>
        <p:spPr/>
        <p:txBody>
          <a:bodyPr/>
          <a:lstStyle/>
          <a:p>
            <a:pPr marL="116205">
              <a:lnSpc>
                <a:spcPct val="100000"/>
              </a:lnSpc>
            </a:pPr>
            <a:fld id="{81D60167-4931-47E6-BA6A-407CBD079E47}" type="slidenum">
              <a:rPr lang="de-DE" smtClean="0"/>
              <a:t>10</a:t>
            </a:fld>
            <a:endParaRPr lang="de-DE" dirty="0"/>
          </a:p>
        </p:txBody>
      </p:sp>
      <p:sp>
        <p:nvSpPr>
          <p:cNvPr id="3" name="Titel 2">
            <a:extLst>
              <a:ext uri="{FF2B5EF4-FFF2-40B4-BE49-F238E27FC236}">
                <a16:creationId xmlns:a16="http://schemas.microsoft.com/office/drawing/2014/main" id="{87E25840-D3D0-4BCC-B793-27D0B5940BE2}"/>
              </a:ext>
            </a:extLst>
          </p:cNvPr>
          <p:cNvSpPr>
            <a:spLocks noGrp="1"/>
          </p:cNvSpPr>
          <p:nvPr>
            <p:ph type="title"/>
          </p:nvPr>
        </p:nvSpPr>
        <p:spPr/>
        <p:txBody>
          <a:bodyPr/>
          <a:lstStyle/>
          <a:p>
            <a:r>
              <a:rPr lang="de-DE" dirty="0"/>
              <a:t>Ergebnisse</a:t>
            </a:r>
          </a:p>
        </p:txBody>
      </p:sp>
      <p:sp>
        <p:nvSpPr>
          <p:cNvPr id="5" name="Textplatzhalter 3">
            <a:extLst>
              <a:ext uri="{FF2B5EF4-FFF2-40B4-BE49-F238E27FC236}">
                <a16:creationId xmlns:a16="http://schemas.microsoft.com/office/drawing/2014/main" id="{C766910B-B7BD-4EE2-A335-31E605C82DD5}"/>
              </a:ext>
            </a:extLst>
          </p:cNvPr>
          <p:cNvSpPr txBox="1">
            <a:spLocks/>
          </p:cNvSpPr>
          <p:nvPr/>
        </p:nvSpPr>
        <p:spPr>
          <a:xfrm>
            <a:off x="5304961" y="1179058"/>
            <a:ext cx="12627902" cy="1846659"/>
          </a:xfrm>
          <a:prstGeom prst="rect">
            <a:avLst/>
          </a:prstGeom>
        </p:spPr>
        <p:txBody>
          <a:bodyPr wrap="square" lIns="0" tIns="0" rIns="0" bIns="0">
            <a:spAutoFit/>
          </a:bodyPr>
          <a:lstStyle>
            <a:lvl1pPr marL="0">
              <a:defRPr sz="11700" b="0" i="0">
                <a:solidFill>
                  <a:srgbClr val="FF5A00"/>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6000" kern="0" dirty="0"/>
              <a:t>Hypothese 5 – 4 Lehrqualitätsmerkmale zeigen Einfluss auf SLE</a:t>
            </a:r>
          </a:p>
        </p:txBody>
      </p:sp>
      <p:sp>
        <p:nvSpPr>
          <p:cNvPr id="7" name="Textfeld 6">
            <a:extLst>
              <a:ext uri="{FF2B5EF4-FFF2-40B4-BE49-F238E27FC236}">
                <a16:creationId xmlns:a16="http://schemas.microsoft.com/office/drawing/2014/main" id="{268054E4-C7C2-4E85-B2FD-71B3DCAD0656}"/>
              </a:ext>
            </a:extLst>
          </p:cNvPr>
          <p:cNvSpPr txBox="1"/>
          <p:nvPr/>
        </p:nvSpPr>
        <p:spPr>
          <a:xfrm>
            <a:off x="610586" y="3029807"/>
            <a:ext cx="17207058" cy="9843529"/>
          </a:xfrm>
          <a:prstGeom prst="rect">
            <a:avLst/>
          </a:prstGeom>
          <a:noFill/>
        </p:spPr>
        <p:txBody>
          <a:bodyPr wrap="square">
            <a:spAutoFit/>
          </a:bodyPr>
          <a:lstStyle/>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5:</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Der Einfluss der Lehrqualitätsmerkmale als Prädiktoren für selbsteingeschätzten Lernerfolg verändert sich während der Covid-19 Pandemie (Jahr 2020, 2021 und 2022) im Vergleich zu den betrachteten Jahren (2017, 2018 und 2019) davor.  </a:t>
            </a: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a:t>
            </a:r>
          </a:p>
          <a:p>
            <a:pPr marL="342900" lvl="0" indent="-342900" algn="just">
              <a:lnSpc>
                <a:spcPct val="150000"/>
              </a:lnSpc>
              <a:buFont typeface="Arial" panose="020B0604020202020204" pitchFamily="34" charset="0"/>
              <a:buChar char="-"/>
            </a:pPr>
            <a:endParaRPr lang="de-DE" sz="1000" b="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Hierarchisch lineares Modell:</a:t>
            </a:r>
          </a:p>
          <a:p>
            <a:pPr marL="800100" lvl="1" indent="-342900" algn="just">
              <a:lnSpc>
                <a:spcPct val="150000"/>
              </a:lnSpc>
              <a:buFont typeface="Arial" panose="020B0604020202020204" pitchFamily="34" charset="0"/>
              <a:buChar char="-"/>
            </a:pPr>
            <a:r>
              <a:rPr lang="de-DE" sz="3200" dirty="0">
                <a:effectLst/>
                <a:latin typeface="Myriad Pro" panose="020B0503030403020204" pitchFamily="34" charset="0"/>
                <a:ea typeface="Calibri" panose="020F0502020204030204" pitchFamily="34" charset="0"/>
                <a:cs typeface="Times New Roman" panose="02020603050405020304" pitchFamily="18" charset="0"/>
              </a:rPr>
              <a:t>Feste Effekte</a:t>
            </a:r>
            <a:r>
              <a:rPr lang="de-DE" sz="3200" dirty="0">
                <a:latin typeface="Myriad Pro" panose="020B0503030403020204" pitchFamily="34" charset="0"/>
                <a:ea typeface="Calibri" panose="020F0502020204030204" pitchFamily="34" charset="0"/>
                <a:cs typeface="Times New Roman" panose="02020603050405020304" pitchFamily="18" charset="0"/>
              </a:rPr>
              <a:t>: Lehrqualitätsmerkmale + Faktor vor/während Pandemie </a:t>
            </a:r>
          </a:p>
          <a:p>
            <a:pPr marL="800100" lvl="1" indent="-342900" algn="just">
              <a:lnSpc>
                <a:spcPct val="150000"/>
              </a:lnSpc>
              <a:buFont typeface="Arial" panose="020B0604020202020204" pitchFamily="34" charset="0"/>
              <a:buChar char="-"/>
            </a:pPr>
            <a:r>
              <a:rPr lang="de-DE" sz="3200" dirty="0">
                <a:effectLst/>
                <a:latin typeface="Myriad Pro" panose="020B0503030403020204" pitchFamily="34" charset="0"/>
                <a:ea typeface="Calibri" panose="020F0502020204030204" pitchFamily="34" charset="0"/>
                <a:cs typeface="Times New Roman" panose="02020603050405020304" pitchFamily="18" charset="0"/>
              </a:rPr>
              <a:t>Zufällige Effekte: Module (Zufällige </a:t>
            </a:r>
            <a:r>
              <a:rPr lang="de-DE" sz="3200" dirty="0" err="1">
                <a:effectLst/>
                <a:latin typeface="Myriad Pro" panose="020B0503030403020204" pitchFamily="34" charset="0"/>
                <a:ea typeface="Calibri" panose="020F0502020204030204" pitchFamily="34" charset="0"/>
                <a:cs typeface="Times New Roman" panose="02020603050405020304" pitchFamily="18" charset="0"/>
              </a:rPr>
              <a:t>Intercepts</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für Module erlaubt)</a:t>
            </a:r>
          </a:p>
          <a:p>
            <a:pPr marL="800100" lvl="1" indent="-342900" algn="just">
              <a:lnSpc>
                <a:spcPct val="150000"/>
              </a:lnSpc>
              <a:buFont typeface="Arial" panose="020B0604020202020204" pitchFamily="34" charset="0"/>
              <a:buChar char="-"/>
            </a:pPr>
            <a:r>
              <a:rPr lang="pt-BR" sz="3200" i="1" dirty="0">
                <a:latin typeface="Myriad Pro" panose="020B0503030403020204" pitchFamily="34" charset="0"/>
                <a:ea typeface="Calibri" panose="020F0502020204030204" pitchFamily="34" charset="0"/>
                <a:cs typeface="Times New Roman" panose="02020603050405020304" pitchFamily="18" charset="0"/>
              </a:rPr>
              <a:t>Marginal R² = .80, Conditional R² = .90, ICC = .49 </a:t>
            </a:r>
          </a:p>
          <a:p>
            <a:pPr marL="342900" indent="-342900" algn="just">
              <a:lnSpc>
                <a:spcPct val="150000"/>
              </a:lnSpc>
              <a:buFont typeface="Arial" panose="020B0604020202020204" pitchFamily="34" charset="0"/>
              <a:buChar char="-"/>
            </a:pPr>
            <a:r>
              <a:rPr lang="pt-BR" sz="3200" b="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Ergebnisse:</a:t>
            </a:r>
            <a:endParaRPr lang="de-DE" b="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endParaRPr>
          </a:p>
          <a:p>
            <a:pPr marL="914400" lvl="1" indent="-457200" algn="just">
              <a:lnSpc>
                <a:spcPct val="150000"/>
              </a:lnSpc>
              <a:buFontTx/>
              <a:buChar char="-"/>
            </a:pP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Interessensförderung zeigt positiven Einfluss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b</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 0.34,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p</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&lt; .001)</a:t>
            </a:r>
          </a:p>
          <a:p>
            <a:pPr marL="914400" lvl="1" indent="-457200" algn="just">
              <a:lnSpc>
                <a:spcPct val="150000"/>
              </a:lnSpc>
              <a:buFontTx/>
              <a:buChar char="-"/>
            </a:pP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Bewusstsein für Relevanz des Moduls zeigt positiven Einfluss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b</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 0.25 ,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p</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&lt; .01) </a:t>
            </a:r>
            <a:endParaRPr lang="de-DE" sz="3200"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endParaRPr>
          </a:p>
          <a:p>
            <a:pPr marL="914400" lvl="1" indent="-457200" algn="just">
              <a:lnSpc>
                <a:spcPct val="150000"/>
              </a:lnSpc>
              <a:buFontTx/>
              <a:buChar char="-"/>
            </a:pPr>
            <a:r>
              <a:rPr lang="de-DE" sz="3200"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Rentabilität zusätzlicher Termine zeigt positiven Einfluss (</a:t>
            </a:r>
            <a:r>
              <a:rPr lang="de-DE" sz="3200" i="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b</a:t>
            </a:r>
            <a:r>
              <a:rPr lang="de-DE" sz="3200"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 = 0.10, </a:t>
            </a:r>
            <a:r>
              <a:rPr lang="de-DE" sz="3200" i="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p</a:t>
            </a:r>
            <a:r>
              <a:rPr lang="de-DE" sz="3200"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 &lt;.05)</a:t>
            </a:r>
          </a:p>
          <a:p>
            <a:pPr marL="914400" lvl="1" indent="-457200" algn="just">
              <a:lnSpc>
                <a:spcPct val="150000"/>
              </a:lnSpc>
              <a:buFontTx/>
              <a:buChar char="-"/>
            </a:pP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Qualität der Inhaltsvermittlung -  zu langsam/unterfordernd wirkt sich negativ aus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b</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 -0.38,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p</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&lt; .001) </a:t>
            </a:r>
          </a:p>
        </p:txBody>
      </p:sp>
    </p:spTree>
    <p:extLst>
      <p:ext uri="{BB962C8B-B14F-4D97-AF65-F5344CB8AC3E}">
        <p14:creationId xmlns:p14="http://schemas.microsoft.com/office/powerpoint/2010/main" val="195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11</a:t>
            </a:fld>
            <a:endParaRPr lang="de-DE" dirty="0"/>
          </a:p>
        </p:txBody>
      </p:sp>
      <p:sp>
        <p:nvSpPr>
          <p:cNvPr id="3" name="Titel 2"/>
          <p:cNvSpPr>
            <a:spLocks noGrp="1"/>
          </p:cNvSpPr>
          <p:nvPr>
            <p:ph type="title"/>
          </p:nvPr>
        </p:nvSpPr>
        <p:spPr/>
        <p:txBody>
          <a:bodyPr/>
          <a:lstStyle/>
          <a:p>
            <a:r>
              <a:rPr lang="de-DE" dirty="0"/>
              <a:t>Diskussion</a:t>
            </a:r>
          </a:p>
        </p:txBody>
      </p:sp>
      <p:sp>
        <p:nvSpPr>
          <p:cNvPr id="4" name="Textplatzhalter 3"/>
          <p:cNvSpPr>
            <a:spLocks noGrp="1"/>
          </p:cNvSpPr>
          <p:nvPr>
            <p:ph type="body" idx="1"/>
          </p:nvPr>
        </p:nvSpPr>
        <p:spPr>
          <a:xfrm>
            <a:off x="457200" y="2628900"/>
            <a:ext cx="16916400" cy="11572399"/>
          </a:xfrm>
        </p:spPr>
        <p:txBody>
          <a:bodyPr/>
          <a:lstStyle/>
          <a:p>
            <a:r>
              <a:rPr lang="de-DE" sz="5400" dirty="0"/>
              <a:t>Verbesserung der Prüfungsnoten während der Pandemie</a:t>
            </a:r>
          </a:p>
          <a:p>
            <a:endParaRPr lang="de-DE" sz="3600" dirty="0">
              <a:solidFill>
                <a:schemeClr val="tx1">
                  <a:lumMod val="75000"/>
                  <a:lumOff val="25000"/>
                </a:schemeClr>
              </a:solidFill>
            </a:endParaRPr>
          </a:p>
          <a:p>
            <a:pPr marL="685800" indent="-685800">
              <a:buFont typeface="Arial" panose="020B0604020202020204" pitchFamily="34" charset="0"/>
              <a:buChar char="•"/>
            </a:pPr>
            <a:r>
              <a:rPr lang="de-DE" sz="3600" dirty="0">
                <a:solidFill>
                  <a:srgbClr val="000000"/>
                </a:solidFill>
              </a:rPr>
              <a:t>Verbesserung der akademischen Leistungen durch Online-Lehre </a:t>
            </a:r>
            <a:r>
              <a:rPr lang="pt-BR" sz="1800" dirty="0">
                <a:solidFill>
                  <a:srgbClr val="000000"/>
                </a:solidFill>
              </a:rPr>
              <a:t>(Alam &amp; Parvin, 2021; Iglesias-Pradas et al., 2021)</a:t>
            </a:r>
          </a:p>
          <a:p>
            <a:pPr marL="685800" indent="-685800">
              <a:buFont typeface="Arial" panose="020B0604020202020204" pitchFamily="34" charset="0"/>
              <a:buChar char="•"/>
            </a:pPr>
            <a:endParaRPr lang="de-DE" sz="3600" dirty="0">
              <a:solidFill>
                <a:srgbClr val="000000"/>
              </a:solidFill>
            </a:endParaRPr>
          </a:p>
          <a:p>
            <a:pPr marL="685800" indent="-685800">
              <a:buFont typeface="Arial" panose="020B0604020202020204" pitchFamily="34" charset="0"/>
              <a:buChar char="•"/>
            </a:pPr>
            <a:r>
              <a:rPr lang="de-DE" sz="3600" dirty="0">
                <a:solidFill>
                  <a:srgbClr val="000000"/>
                </a:solidFill>
              </a:rPr>
              <a:t>Mehr Zeit für das Studium; örtliche und teilweise zeitliche Flexibilität durch die Pandemie </a:t>
            </a:r>
            <a:r>
              <a:rPr lang="de-DE" sz="1800" dirty="0">
                <a:solidFill>
                  <a:srgbClr val="000000"/>
                </a:solidFill>
                <a:effectLst/>
                <a:latin typeface="Myriad Pro" panose="020B0503030403020204" pitchFamily="34" charset="0"/>
                <a:ea typeface="Calibri" panose="020F0502020204030204" pitchFamily="34" charset="0"/>
                <a:cs typeface="Times New Roman" panose="02020603050405020304" pitchFamily="18" charset="0"/>
              </a:rPr>
              <a:t>(</a:t>
            </a:r>
            <a:r>
              <a:rPr lang="de-DE" sz="1800" dirty="0" err="1">
                <a:solidFill>
                  <a:srgbClr val="000000"/>
                </a:solidFill>
                <a:effectLst/>
                <a:latin typeface="Myriad Pro" panose="020B0503030403020204" pitchFamily="34" charset="0"/>
                <a:ea typeface="Calibri" panose="020F0502020204030204" pitchFamily="34" charset="0"/>
                <a:cs typeface="Times New Roman" panose="02020603050405020304" pitchFamily="18" charset="0"/>
              </a:rPr>
              <a:t>Lörz</a:t>
            </a:r>
            <a:r>
              <a:rPr lang="de-DE" sz="1800" dirty="0">
                <a:solidFill>
                  <a:srgbClr val="000000"/>
                </a:solidFill>
                <a:effectLst/>
                <a:latin typeface="Myriad Pro" panose="020B0503030403020204" pitchFamily="34" charset="0"/>
                <a:ea typeface="Calibri" panose="020F0502020204030204" pitchFamily="34" charset="0"/>
                <a:cs typeface="Times New Roman" panose="02020603050405020304" pitchFamily="18" charset="0"/>
              </a:rPr>
              <a:t> et al., 2021; </a:t>
            </a:r>
            <a:r>
              <a:rPr lang="de-DE" sz="1800" dirty="0" err="1">
                <a:solidFill>
                  <a:srgbClr val="000000"/>
                </a:solidFill>
                <a:effectLst/>
                <a:latin typeface="Myriad Pro" panose="020B0503030403020204" pitchFamily="34" charset="0"/>
                <a:ea typeface="Calibri" panose="020F0502020204030204" pitchFamily="34" charset="0"/>
                <a:cs typeface="Times New Roman" panose="02020603050405020304" pitchFamily="18" charset="0"/>
              </a:rPr>
              <a:t>Traus</a:t>
            </a:r>
            <a:r>
              <a:rPr lang="de-DE" sz="1800" dirty="0">
                <a:solidFill>
                  <a:srgbClr val="000000"/>
                </a:solidFill>
                <a:effectLst/>
                <a:latin typeface="Myriad Pro" panose="020B0503030403020204" pitchFamily="34" charset="0"/>
                <a:ea typeface="Calibri" panose="020F0502020204030204" pitchFamily="34" charset="0"/>
                <a:cs typeface="Times New Roman" panose="02020603050405020304" pitchFamily="18" charset="0"/>
              </a:rPr>
              <a:t> et al., 2020)</a:t>
            </a:r>
          </a:p>
          <a:p>
            <a:pPr marL="685800" indent="-685800">
              <a:buFont typeface="Arial" panose="020B0604020202020204" pitchFamily="34" charset="0"/>
              <a:buChar char="•"/>
            </a:pPr>
            <a:endParaRPr lang="de-DE" sz="3600" dirty="0">
              <a:solidFill>
                <a:srgbClr val="000000"/>
              </a:solidFill>
              <a:effectLst/>
              <a:latin typeface="Myriad Pro" panose="020B0503030403020204" pitchFamily="34" charset="0"/>
              <a:ea typeface="Calibri" panose="020F0502020204030204" pitchFamily="34" charset="0"/>
              <a:cs typeface="Times New Roman" panose="02020603050405020304" pitchFamily="18"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cs typeface="Times New Roman" panose="02020603050405020304" pitchFamily="18" charset="0"/>
              </a:rPr>
              <a:t>Veränderung der Prüfungsformate - Betrugsversuche und Bonusfragen</a:t>
            </a:r>
          </a:p>
          <a:p>
            <a:pPr marL="685800" indent="-685800">
              <a:buFont typeface="Arial" panose="020B0604020202020204" pitchFamily="34" charset="0"/>
              <a:buChar char="•"/>
            </a:pPr>
            <a:endParaRPr lang="de-DE" sz="3600" dirty="0">
              <a:solidFill>
                <a:srgbClr val="000000"/>
              </a:solidFill>
              <a:latin typeface="Myriad Pro" panose="020B0503030403020204" pitchFamily="34" charset="0"/>
              <a:cs typeface="Times New Roman" panose="02020603050405020304" pitchFamily="18"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cs typeface="Times New Roman" panose="02020603050405020304" pitchFamily="18" charset="0"/>
              </a:rPr>
              <a:t>„Freischussregelung“ könnte bei unvorbereiteten Studierenden zum Verschieben der Prüfung geführt haben</a:t>
            </a:r>
          </a:p>
          <a:p>
            <a:pPr marL="685800" indent="-685800">
              <a:buFont typeface="Arial" panose="020B0604020202020204" pitchFamily="34" charset="0"/>
              <a:buChar char="•"/>
            </a:pPr>
            <a:endParaRPr lang="de-DE" sz="3600" dirty="0">
              <a:solidFill>
                <a:srgbClr val="000000"/>
              </a:solidFill>
              <a:latin typeface="Myriad Pro" panose="020B0503030403020204" pitchFamily="34" charset="0"/>
              <a:cs typeface="Times New Roman" panose="02020603050405020304" pitchFamily="18"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cs typeface="Times New Roman" panose="02020603050405020304" pitchFamily="18" charset="0"/>
              </a:rPr>
              <a:t>Verbesserung der Prüfungsnoten unabhängig von der Pandemie?</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cs typeface="Times New Roman" panose="02020603050405020304" pitchFamily="18" charset="0"/>
              </a:rPr>
              <a:t>Vorselektion durch hohen Numerus Clausus </a:t>
            </a:r>
            <a:r>
              <a:rPr lang="de-DE" dirty="0">
                <a:solidFill>
                  <a:srgbClr val="000000"/>
                </a:solidFill>
                <a:latin typeface="Myriad Pro" panose="020B0503030403020204" pitchFamily="34" charset="0"/>
                <a:cs typeface="Times New Roman" panose="02020603050405020304" pitchFamily="18" charset="0"/>
              </a:rPr>
              <a:t>(Conny, 2019)</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cs typeface="Times New Roman" panose="02020603050405020304" pitchFamily="18" charset="0"/>
              </a:rPr>
              <a:t>Leistungsdruck aufgrund von geringen Masterstudienplätzen </a:t>
            </a:r>
            <a:r>
              <a:rPr lang="de-DE" dirty="0">
                <a:solidFill>
                  <a:srgbClr val="000000"/>
                </a:solidFill>
                <a:latin typeface="Myriad Pro" panose="020B0503030403020204" pitchFamily="34" charset="0"/>
                <a:cs typeface="Times New Roman" panose="02020603050405020304" pitchFamily="18" charset="0"/>
              </a:rPr>
              <a:t>(Bühner, 2023)</a:t>
            </a:r>
          </a:p>
          <a:p>
            <a:pPr marL="1143000" lvl="1" indent="-685800">
              <a:buFont typeface="Arial" panose="020B0604020202020204" pitchFamily="34" charset="0"/>
              <a:buChar char="•"/>
            </a:pPr>
            <a:endParaRPr lang="de-DE" sz="3600" dirty="0">
              <a:solidFill>
                <a:srgbClr val="000000"/>
              </a:solidFill>
              <a:latin typeface="Myriad Pro" panose="020B0503030403020204" pitchFamily="34" charset="0"/>
              <a:cs typeface="Times New Roman" panose="02020603050405020304" pitchFamily="18"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cs typeface="Times New Roman" panose="02020603050405020304" pitchFamily="18" charset="0"/>
              </a:rPr>
              <a:t>Für Lehrqualitätsmerkmale keine Prädiktionskraft auf Prüfungsnoten nachweisbar</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cs typeface="Times New Roman" panose="02020603050405020304" pitchFamily="18" charset="0"/>
              </a:rPr>
              <a:t>Widerspricht überwiegend dem Forschungsstand </a:t>
            </a:r>
            <a:r>
              <a:rPr lang="de-DE" dirty="0">
                <a:solidFill>
                  <a:srgbClr val="000000"/>
                </a:solidFill>
                <a:latin typeface="Myriad Pro" panose="020B0503030403020204" pitchFamily="34" charset="0"/>
                <a:cs typeface="Times New Roman" panose="02020603050405020304" pitchFamily="18" charset="0"/>
              </a:rPr>
              <a:t>(Heiner et al., 2016; Rindermann, 2009)</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cs typeface="Times New Roman" panose="02020603050405020304" pitchFamily="18" charset="0"/>
              </a:rPr>
              <a:t>Ggf. durch Bodeneffekte zu erklären </a:t>
            </a:r>
            <a:r>
              <a:rPr lang="de-DE" dirty="0">
                <a:solidFill>
                  <a:srgbClr val="000000"/>
                </a:solidFill>
                <a:latin typeface="Myriad Pro" panose="020B0503030403020204" pitchFamily="34" charset="0"/>
                <a:cs typeface="Times New Roman" panose="02020603050405020304" pitchFamily="18" charset="0"/>
              </a:rPr>
              <a:t>(Conny, 2019)</a:t>
            </a:r>
          </a:p>
          <a:p>
            <a:pPr marL="1143000" lvl="1" indent="-685800">
              <a:buFont typeface="Arial" panose="020B0604020202020204" pitchFamily="34" charset="0"/>
              <a:buChar char="•"/>
            </a:pPr>
            <a:endParaRPr lang="de-DE" sz="2800" dirty="0">
              <a:solidFill>
                <a:srgbClr val="000000"/>
              </a:solidFill>
              <a:latin typeface="Myriad Pro" panose="020B0503030403020204" pitchFamily="34" charset="0"/>
              <a:cs typeface="Times New Roman" panose="02020603050405020304" pitchFamily="18"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299812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12</a:t>
            </a:fld>
            <a:endParaRPr lang="de-DE" dirty="0"/>
          </a:p>
        </p:txBody>
      </p:sp>
      <p:sp>
        <p:nvSpPr>
          <p:cNvPr id="3" name="Titel 2"/>
          <p:cNvSpPr>
            <a:spLocks noGrp="1"/>
          </p:cNvSpPr>
          <p:nvPr>
            <p:ph type="title"/>
          </p:nvPr>
        </p:nvSpPr>
        <p:spPr/>
        <p:txBody>
          <a:bodyPr/>
          <a:lstStyle/>
          <a:p>
            <a:r>
              <a:rPr lang="de-DE" dirty="0"/>
              <a:t>Diskussion</a:t>
            </a:r>
          </a:p>
        </p:txBody>
      </p:sp>
      <p:sp>
        <p:nvSpPr>
          <p:cNvPr id="4" name="Textplatzhalter 3"/>
          <p:cNvSpPr>
            <a:spLocks noGrp="1"/>
          </p:cNvSpPr>
          <p:nvPr>
            <p:ph type="body" idx="1"/>
          </p:nvPr>
        </p:nvSpPr>
        <p:spPr>
          <a:xfrm>
            <a:off x="457200" y="2628900"/>
            <a:ext cx="16916400" cy="8910131"/>
          </a:xfrm>
        </p:spPr>
        <p:txBody>
          <a:bodyPr/>
          <a:lstStyle/>
          <a:p>
            <a:r>
              <a:rPr lang="de-DE" sz="5400" dirty="0"/>
              <a:t>Keine Veränderung im selbsteingeschätzten Lernerfolg zwischen 2017 und 2022</a:t>
            </a: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cs typeface="Times New Roman" panose="02020603050405020304" pitchFamily="18"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rPr>
              <a:t>Studien zeigen gleiche Ergebnisse als auch Verschlechterungen</a:t>
            </a:r>
            <a:r>
              <a:rPr lang="de-DE" sz="1800" dirty="0">
                <a:solidFill>
                  <a:srgbClr val="000000"/>
                </a:solidFill>
                <a:latin typeface="Myriad Pro" panose="020B0503030403020204" pitchFamily="34" charset="0"/>
              </a:rPr>
              <a:t> (z.B. </a:t>
            </a:r>
            <a:r>
              <a:rPr lang="de-DE" sz="1800" dirty="0" err="1">
                <a:solidFill>
                  <a:srgbClr val="000000"/>
                </a:solidFill>
                <a:latin typeface="Myriad Pro" panose="020B0503030403020204" pitchFamily="34" charset="0"/>
              </a:rPr>
              <a:t>Lörz</a:t>
            </a:r>
            <a:r>
              <a:rPr lang="de-DE" sz="1800" dirty="0">
                <a:solidFill>
                  <a:srgbClr val="000000"/>
                </a:solidFill>
                <a:latin typeface="Myriad Pro" panose="020B0503030403020204" pitchFamily="34" charset="0"/>
              </a:rPr>
              <a:t> et al., 2021; </a:t>
            </a:r>
            <a:r>
              <a:rPr lang="de-DE" sz="1800" dirty="0" err="1">
                <a:solidFill>
                  <a:srgbClr val="000000"/>
                </a:solidFill>
                <a:latin typeface="Myriad Pro" panose="020B0503030403020204" pitchFamily="34" charset="0"/>
              </a:rPr>
              <a:t>Quesel</a:t>
            </a:r>
            <a:r>
              <a:rPr lang="de-DE" sz="1800" dirty="0">
                <a:solidFill>
                  <a:srgbClr val="000000"/>
                </a:solidFill>
                <a:latin typeface="Myriad Pro" panose="020B0503030403020204" pitchFamily="34" charset="0"/>
              </a:rPr>
              <a:t> et al., 2021)</a:t>
            </a:r>
          </a:p>
          <a:p>
            <a:pPr marL="685800" indent="-685800">
              <a:buFont typeface="Arial" panose="020B0604020202020204" pitchFamily="34" charset="0"/>
              <a:buChar char="•"/>
            </a:pPr>
            <a:endParaRPr lang="de-DE" sz="3600" dirty="0">
              <a:solidFill>
                <a:srgbClr val="000000"/>
              </a:solidFill>
              <a:latin typeface="Myriad Pro" panose="020B0503030403020204" pitchFamily="34"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rPr>
              <a:t>Sehr gutes CHE-Ranking der </a:t>
            </a:r>
            <a:r>
              <a:rPr lang="de-DE" sz="3600" dirty="0" err="1">
                <a:solidFill>
                  <a:srgbClr val="000000"/>
                </a:solidFill>
                <a:latin typeface="Myriad Pro" panose="020B0503030403020204" pitchFamily="34" charset="0"/>
              </a:rPr>
              <a:t>UzL</a:t>
            </a:r>
            <a:r>
              <a:rPr lang="de-DE" sz="3600" dirty="0">
                <a:solidFill>
                  <a:srgbClr val="000000"/>
                </a:solidFill>
                <a:latin typeface="Myriad Pro" panose="020B0503030403020204" pitchFamily="34" charset="0"/>
              </a:rPr>
              <a:t> könnte für einen gleichbleibenden Lernzuwachs während der Pandemie sprechen </a:t>
            </a:r>
            <a:r>
              <a:rPr lang="de-DE" sz="1800" dirty="0">
                <a:solidFill>
                  <a:srgbClr val="000000"/>
                </a:solidFill>
                <a:latin typeface="Myriad Pro" panose="020B0503030403020204" pitchFamily="34" charset="0"/>
              </a:rPr>
              <a:t>(Universität zu Lübeck, 2021)</a:t>
            </a:r>
          </a:p>
          <a:p>
            <a:pPr marL="685800" indent="-685800">
              <a:buFont typeface="Arial" panose="020B0604020202020204" pitchFamily="34" charset="0"/>
              <a:buChar char="•"/>
            </a:pPr>
            <a:endParaRPr lang="de-DE" sz="3600" dirty="0">
              <a:solidFill>
                <a:srgbClr val="000000"/>
              </a:solidFill>
              <a:latin typeface="Myriad Pro" panose="020B0503030403020204" pitchFamily="34"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rPr>
              <a:t>Ausgeglichenes Verhältnis von synchronen und asynchronen Formaten fördert den wahrgenommenen Lernerfolg</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Synchron: Kommunikative und interaktive Formate ähnlich wie im Präsenzalltag</a:t>
            </a:r>
            <a:r>
              <a:rPr lang="de-DE" dirty="0">
                <a:solidFill>
                  <a:srgbClr val="000000"/>
                </a:solidFill>
                <a:latin typeface="Myriad Pro" panose="020B0503030403020204" pitchFamily="34" charset="0"/>
              </a:rPr>
              <a:t> (Zhang et al., 2022)</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Asynchron: Lernen im eigenen Tempo und Flexibilität im Alltag </a:t>
            </a:r>
            <a:r>
              <a:rPr lang="de-DE" dirty="0">
                <a:solidFill>
                  <a:srgbClr val="000000"/>
                </a:solidFill>
                <a:latin typeface="Myriad Pro" panose="020B0503030403020204" pitchFamily="34" charset="0"/>
              </a:rPr>
              <a:t>(</a:t>
            </a:r>
            <a:r>
              <a:rPr lang="de-DE" dirty="0" err="1">
                <a:solidFill>
                  <a:srgbClr val="000000"/>
                </a:solidFill>
                <a:latin typeface="Myriad Pro" panose="020B0503030403020204" pitchFamily="34" charset="0"/>
              </a:rPr>
              <a:t>Lörz</a:t>
            </a:r>
            <a:r>
              <a:rPr lang="de-DE" dirty="0">
                <a:solidFill>
                  <a:srgbClr val="000000"/>
                </a:solidFill>
                <a:latin typeface="Myriad Pro" panose="020B0503030403020204" pitchFamily="34" charset="0"/>
              </a:rPr>
              <a:t> et al., 2021)</a:t>
            </a:r>
          </a:p>
          <a:p>
            <a:pPr marL="1143000" lvl="1" indent="-685800">
              <a:buFont typeface="Arial" panose="020B0604020202020204" pitchFamily="34" charset="0"/>
              <a:buChar char="•"/>
            </a:pPr>
            <a:endParaRPr lang="de-DE"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295056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13</a:t>
            </a:fld>
            <a:endParaRPr lang="de-DE" dirty="0"/>
          </a:p>
        </p:txBody>
      </p:sp>
      <p:sp>
        <p:nvSpPr>
          <p:cNvPr id="3" name="Titel 2"/>
          <p:cNvSpPr>
            <a:spLocks noGrp="1"/>
          </p:cNvSpPr>
          <p:nvPr>
            <p:ph type="title"/>
          </p:nvPr>
        </p:nvSpPr>
        <p:spPr/>
        <p:txBody>
          <a:bodyPr/>
          <a:lstStyle/>
          <a:p>
            <a:r>
              <a:rPr lang="de-DE" dirty="0"/>
              <a:t>Diskussion</a:t>
            </a:r>
          </a:p>
        </p:txBody>
      </p:sp>
      <p:sp>
        <p:nvSpPr>
          <p:cNvPr id="4" name="Textplatzhalter 3"/>
          <p:cNvSpPr>
            <a:spLocks noGrp="1"/>
          </p:cNvSpPr>
          <p:nvPr>
            <p:ph type="body" idx="1"/>
          </p:nvPr>
        </p:nvSpPr>
        <p:spPr>
          <a:xfrm>
            <a:off x="457200" y="2628900"/>
            <a:ext cx="16916400" cy="8925520"/>
          </a:xfrm>
        </p:spPr>
        <p:txBody>
          <a:bodyPr/>
          <a:lstStyle/>
          <a:p>
            <a:r>
              <a:rPr lang="de-DE" sz="5400" dirty="0"/>
              <a:t>Kein Zusammenhang zwischen selbsteingeschätztem Lernerfolg und Prüfungsnoten</a:t>
            </a: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cs typeface="Times New Roman" panose="02020603050405020304" pitchFamily="18"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rPr>
              <a:t>Einige Studien zeigen durchaus ähnliche Ergebnisse </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Verzerrte bzw. mangelhafte Selbstwahrnehmung von Studierenden </a:t>
            </a:r>
            <a:r>
              <a:rPr lang="de-DE" dirty="0">
                <a:solidFill>
                  <a:srgbClr val="000000"/>
                </a:solidFill>
                <a:latin typeface="Myriad Pro" panose="020B0503030403020204" pitchFamily="34" charset="0"/>
              </a:rPr>
              <a:t>(z.B. Dunning et al, 2004)</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Unterschiede zwischen bewusst zugänglichem Wissen und unbewusstem Wissen</a:t>
            </a:r>
            <a:r>
              <a:rPr lang="de-DE" dirty="0">
                <a:solidFill>
                  <a:srgbClr val="000000"/>
                </a:solidFill>
                <a:latin typeface="Myriad Pro" panose="020B0503030403020204" pitchFamily="34" charset="0"/>
              </a:rPr>
              <a:t> (Eckhardt et al., 2018)</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Spezifikation der Selbsteinschätzung wichtig für die Messung </a:t>
            </a:r>
            <a:r>
              <a:rPr lang="de-DE" dirty="0">
                <a:solidFill>
                  <a:srgbClr val="000000"/>
                </a:solidFill>
                <a:latin typeface="Myriad Pro" panose="020B0503030403020204" pitchFamily="34" charset="0"/>
              </a:rPr>
              <a:t>(Ackermann et al., 2002)</a:t>
            </a:r>
          </a:p>
          <a:p>
            <a:pPr marL="685800" indent="-685800">
              <a:buFont typeface="Arial" panose="020B0604020202020204" pitchFamily="34" charset="0"/>
              <a:buChar char="•"/>
            </a:pPr>
            <a:endParaRPr lang="de-DE" sz="3600" dirty="0">
              <a:solidFill>
                <a:srgbClr val="000000"/>
              </a:solidFill>
              <a:latin typeface="Myriad Pro" panose="020B0503030403020204" pitchFamily="34"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rPr>
              <a:t>Verzerrung der Prüfungsnoten </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durch Bodeneffekte</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durch Wiedererkennungstendenzen im MC-Prüfungsformat </a:t>
            </a:r>
            <a:r>
              <a:rPr lang="de-DE" dirty="0">
                <a:solidFill>
                  <a:srgbClr val="000000"/>
                </a:solidFill>
                <a:latin typeface="Myriad Pro" panose="020B0503030403020204" pitchFamily="34" charset="0"/>
              </a:rPr>
              <a:t>(Franco et al., 2016)</a:t>
            </a:r>
          </a:p>
          <a:p>
            <a:pPr lvl="1"/>
            <a:endParaRPr lang="de-DE" sz="3600" dirty="0">
              <a:solidFill>
                <a:srgbClr val="000000"/>
              </a:solidFill>
              <a:latin typeface="Myriad Pro" panose="020B0503030403020204" pitchFamily="34" charset="0"/>
            </a:endParaRPr>
          </a:p>
          <a:p>
            <a:pPr marL="685800" indent="-685800">
              <a:buFont typeface="Arial" panose="020B0604020202020204" pitchFamily="34" charset="0"/>
              <a:buChar char="•"/>
            </a:pPr>
            <a:r>
              <a:rPr lang="de-DE" sz="3600" dirty="0">
                <a:solidFill>
                  <a:srgbClr val="000000"/>
                </a:solidFill>
                <a:latin typeface="Myriad Pro" panose="020B0503030403020204" pitchFamily="34" charset="0"/>
              </a:rPr>
              <a:t>Selbsteingeschätzter Lernzuwachs mit Selbstwirksamkeit vergleichbar?</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Selbstwirksamkeit wird von andere Faktoren beeinflusst, z.B. vom individuellen Selbstwert </a:t>
            </a:r>
            <a:r>
              <a:rPr lang="de-DE" dirty="0">
                <a:solidFill>
                  <a:srgbClr val="000000"/>
                </a:solidFill>
                <a:latin typeface="Myriad Pro" panose="020B0503030403020204" pitchFamily="34" charset="0"/>
              </a:rPr>
              <a:t>(</a:t>
            </a:r>
            <a:r>
              <a:rPr lang="de-DE" dirty="0" err="1">
                <a:solidFill>
                  <a:srgbClr val="000000"/>
                </a:solidFill>
                <a:latin typeface="Myriad Pro" panose="020B0503030403020204" pitchFamily="34" charset="0"/>
              </a:rPr>
              <a:t>Joshanloo</a:t>
            </a:r>
            <a:r>
              <a:rPr lang="de-DE" dirty="0">
                <a:solidFill>
                  <a:srgbClr val="000000"/>
                </a:solidFill>
                <a:latin typeface="Myriad Pro" panose="020B0503030403020204" pitchFamily="34" charset="0"/>
              </a:rPr>
              <a:t>, 2022)</a:t>
            </a: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endParaRPr>
          </a:p>
          <a:p>
            <a:endParaRPr lang="de-DE" sz="32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1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60075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14</a:t>
            </a:fld>
            <a:endParaRPr lang="de-DE" dirty="0"/>
          </a:p>
        </p:txBody>
      </p:sp>
      <p:sp>
        <p:nvSpPr>
          <p:cNvPr id="3" name="Titel 2"/>
          <p:cNvSpPr>
            <a:spLocks noGrp="1"/>
          </p:cNvSpPr>
          <p:nvPr>
            <p:ph type="title"/>
          </p:nvPr>
        </p:nvSpPr>
        <p:spPr/>
        <p:txBody>
          <a:bodyPr/>
          <a:lstStyle/>
          <a:p>
            <a:r>
              <a:rPr lang="de-DE" dirty="0"/>
              <a:t>Diskussion</a:t>
            </a:r>
          </a:p>
        </p:txBody>
      </p:sp>
      <p:sp>
        <p:nvSpPr>
          <p:cNvPr id="4" name="Textplatzhalter 3"/>
          <p:cNvSpPr>
            <a:spLocks noGrp="1"/>
          </p:cNvSpPr>
          <p:nvPr>
            <p:ph type="body" idx="1"/>
          </p:nvPr>
        </p:nvSpPr>
        <p:spPr>
          <a:xfrm>
            <a:off x="457199" y="2628900"/>
            <a:ext cx="17475663" cy="9310241"/>
          </a:xfrm>
        </p:spPr>
        <p:txBody>
          <a:bodyPr/>
          <a:lstStyle/>
          <a:p>
            <a:r>
              <a:rPr lang="de-DE" sz="5400" dirty="0"/>
              <a:t>Ausschlaggebende Lehrqualitätsmerkmale für selbsteingeschätzten Lernerfolg </a:t>
            </a:r>
            <a:endParaRPr lang="de-DE" sz="100" dirty="0">
              <a:solidFill>
                <a:schemeClr val="tx1">
                  <a:lumMod val="75000"/>
                  <a:lumOff val="25000"/>
                </a:schemeClr>
              </a:solidFill>
              <a:latin typeface="Myriad Pro" panose="020B0503030403020204" pitchFamily="34" charset="0"/>
              <a:cs typeface="Times New Roman" panose="02020603050405020304" pitchFamily="18" charset="0"/>
            </a:endParaRP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endParaRPr>
          </a:p>
          <a:p>
            <a:endParaRPr lang="de-DE" sz="24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Interessensförderung</a:t>
            </a:r>
          </a:p>
          <a:p>
            <a:pPr marL="1143000" lvl="1" indent="-685800">
              <a:buFont typeface="Arial" panose="020B0604020202020204" pitchFamily="34" charset="0"/>
              <a:buChar char="•"/>
            </a:pPr>
            <a:r>
              <a:rPr lang="de-DE" sz="2400" dirty="0">
                <a:solidFill>
                  <a:srgbClr val="000000"/>
                </a:solidFill>
                <a:latin typeface="Myriad Pro" panose="020B0503030403020204" pitchFamily="34" charset="0"/>
              </a:rPr>
              <a:t>Stimmt mit bisherigem Forschungsstand überein </a:t>
            </a:r>
            <a:r>
              <a:rPr lang="de-DE" dirty="0">
                <a:solidFill>
                  <a:srgbClr val="000000"/>
                </a:solidFill>
                <a:latin typeface="Myriad Pro" panose="020B0503030403020204" pitchFamily="34" charset="0"/>
              </a:rPr>
              <a:t>(z.B. Schneider &amp; Hasselhorn, 2008)</a:t>
            </a:r>
          </a:p>
          <a:p>
            <a:pPr marL="1143000" lvl="1" indent="-685800">
              <a:buFont typeface="Arial" panose="020B0604020202020204" pitchFamily="34" charset="0"/>
              <a:buChar char="•"/>
            </a:pPr>
            <a:r>
              <a:rPr lang="de-DE" sz="2400" dirty="0">
                <a:solidFill>
                  <a:srgbClr val="000000"/>
                </a:solidFill>
                <a:latin typeface="Myriad Pro" panose="020B0503030403020204" pitchFamily="34" charset="0"/>
              </a:rPr>
              <a:t>Tiefgreifende Auseinandersetzung </a:t>
            </a:r>
            <a:r>
              <a:rPr lang="de-DE" dirty="0">
                <a:solidFill>
                  <a:srgbClr val="000000"/>
                </a:solidFill>
                <a:latin typeface="Myriad Pro" panose="020B0503030403020204" pitchFamily="34" charset="0"/>
                <a:sym typeface="Wingdings" panose="05000000000000000000" pitchFamily="2" charset="2"/>
              </a:rPr>
              <a:t>(Mustafic &amp; Schneider, 2015), </a:t>
            </a:r>
            <a:r>
              <a:rPr lang="de-DE" sz="2400" dirty="0">
                <a:solidFill>
                  <a:srgbClr val="000000"/>
                </a:solidFill>
                <a:latin typeface="Myriad Pro" panose="020B0503030403020204" pitchFamily="34" charset="0"/>
              </a:rPr>
              <a:t>Förderung intrinsische Motivation </a:t>
            </a:r>
            <a:r>
              <a:rPr lang="de-DE" dirty="0">
                <a:solidFill>
                  <a:srgbClr val="000000"/>
                </a:solidFill>
                <a:latin typeface="Myriad Pro" panose="020B0503030403020204" pitchFamily="34" charset="0"/>
                <a:sym typeface="Wingdings" panose="05000000000000000000" pitchFamily="2" charset="2"/>
              </a:rPr>
              <a:t>(</a:t>
            </a:r>
            <a:r>
              <a:rPr lang="de-DE" dirty="0" err="1">
                <a:solidFill>
                  <a:srgbClr val="000000"/>
                </a:solidFill>
                <a:latin typeface="Myriad Pro" panose="020B0503030403020204" pitchFamily="34" charset="0"/>
                <a:sym typeface="Wingdings" panose="05000000000000000000" pitchFamily="2" charset="2"/>
              </a:rPr>
              <a:t>Cockley</a:t>
            </a:r>
            <a:r>
              <a:rPr lang="de-DE" dirty="0">
                <a:solidFill>
                  <a:srgbClr val="000000"/>
                </a:solidFill>
                <a:latin typeface="Myriad Pro" panose="020B0503030403020204" pitchFamily="34" charset="0"/>
                <a:sym typeface="Wingdings" panose="05000000000000000000" pitchFamily="2" charset="2"/>
              </a:rPr>
              <a:t> et al., 2001)</a:t>
            </a:r>
          </a:p>
          <a:p>
            <a:pPr marL="1143000" lvl="1" indent="-685800">
              <a:buFont typeface="Arial" panose="020B0604020202020204" pitchFamily="34" charset="0"/>
              <a:buChar char="•"/>
            </a:pPr>
            <a:endParaRPr lang="de-DE" sz="1600" dirty="0">
              <a:solidFill>
                <a:srgbClr val="000000"/>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Vermittlungsstil (langsam/unterfordernd wirkt sich negativ aus)</a:t>
            </a:r>
          </a:p>
          <a:p>
            <a:pPr marL="1143000" lvl="1" indent="-685800">
              <a:buFont typeface="Arial" panose="020B0604020202020204" pitchFamily="34" charset="0"/>
              <a:buChar char="•"/>
            </a:pPr>
            <a:r>
              <a:rPr lang="de-DE" sz="2400" dirty="0">
                <a:solidFill>
                  <a:srgbClr val="000000"/>
                </a:solidFill>
                <a:latin typeface="Myriad Pro" panose="020B0503030403020204" pitchFamily="34" charset="0"/>
              </a:rPr>
              <a:t>„Richtige“ Informationsdichte ausschlaggebend </a:t>
            </a:r>
            <a:r>
              <a:rPr lang="de-DE" dirty="0">
                <a:solidFill>
                  <a:srgbClr val="000000"/>
                </a:solidFill>
                <a:latin typeface="Myriad Pro" panose="020B0503030403020204" pitchFamily="34" charset="0"/>
              </a:rPr>
              <a:t>(Mustafic &amp; Schneider, 2015), </a:t>
            </a:r>
            <a:r>
              <a:rPr lang="de-DE" sz="2400" dirty="0">
                <a:solidFill>
                  <a:srgbClr val="000000"/>
                </a:solidFill>
                <a:latin typeface="Myriad Pro" panose="020B0503030403020204" pitchFamily="34" charset="0"/>
              </a:rPr>
              <a:t>Langeweile negativ </a:t>
            </a:r>
            <a:r>
              <a:rPr lang="de-DE" dirty="0">
                <a:solidFill>
                  <a:srgbClr val="000000"/>
                </a:solidFill>
                <a:latin typeface="Myriad Pro" panose="020B0503030403020204" pitchFamily="34" charset="0"/>
              </a:rPr>
              <a:t>(Pekrun &amp; Linnenbrink-Garcia, 2014)</a:t>
            </a:r>
          </a:p>
          <a:p>
            <a:pPr marL="1143000" lvl="1" indent="-685800">
              <a:buFont typeface="Arial" panose="020B0604020202020204" pitchFamily="34" charset="0"/>
              <a:buChar char="•"/>
            </a:pPr>
            <a:endParaRPr lang="de-DE" sz="1600" dirty="0">
              <a:solidFill>
                <a:srgbClr val="000000"/>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Bewusstsein für Wichtigkeit des Moduls</a:t>
            </a:r>
          </a:p>
          <a:p>
            <a:pPr marL="1143000" lvl="1" indent="-685800">
              <a:buFont typeface="Arial" panose="020B0604020202020204" pitchFamily="34" charset="0"/>
              <a:buChar char="•"/>
            </a:pPr>
            <a:r>
              <a:rPr lang="de-DE" sz="2400" dirty="0">
                <a:solidFill>
                  <a:srgbClr val="000000"/>
                </a:solidFill>
                <a:latin typeface="Myriad Pro" panose="020B0503030403020204" pitchFamily="34" charset="0"/>
              </a:rPr>
              <a:t>Stimmt mit bisherigem Forschungsstand überein </a:t>
            </a:r>
            <a:r>
              <a:rPr lang="de-DE" dirty="0">
                <a:solidFill>
                  <a:srgbClr val="000000"/>
                </a:solidFill>
                <a:latin typeface="Myriad Pro" panose="020B0503030403020204" pitchFamily="34" charset="0"/>
              </a:rPr>
              <a:t>(z.B. Rindermann, 2003; Mustafic &amp; Schneider, 2015)</a:t>
            </a:r>
            <a:endParaRPr lang="de-DE" sz="2800" dirty="0">
              <a:solidFill>
                <a:srgbClr val="000000"/>
              </a:solidFill>
              <a:latin typeface="Myriad Pro" panose="020B0503030403020204" pitchFamily="34" charset="0"/>
            </a:endParaRPr>
          </a:p>
          <a:p>
            <a:pPr marL="1143000" lvl="1" indent="-685800">
              <a:buFont typeface="Arial" panose="020B0604020202020204" pitchFamily="34" charset="0"/>
              <a:buChar char="•"/>
            </a:pPr>
            <a:r>
              <a:rPr lang="de-DE" sz="2400" dirty="0">
                <a:solidFill>
                  <a:srgbClr val="000000"/>
                </a:solidFill>
                <a:latin typeface="Myriad Pro" panose="020B0503030403020204" pitchFamily="34" charset="0"/>
              </a:rPr>
              <a:t>Kann intrinsische Motivation fördern </a:t>
            </a:r>
            <a:r>
              <a:rPr lang="de-DE" dirty="0">
                <a:solidFill>
                  <a:srgbClr val="000000"/>
                </a:solidFill>
                <a:latin typeface="Myriad Pro" panose="020B0503030403020204" pitchFamily="34" charset="0"/>
              </a:rPr>
              <a:t>(Jacobs &amp; </a:t>
            </a:r>
            <a:r>
              <a:rPr lang="de-DE" dirty="0" err="1">
                <a:solidFill>
                  <a:srgbClr val="000000"/>
                </a:solidFill>
                <a:latin typeface="Myriad Pro" panose="020B0503030403020204" pitchFamily="34" charset="0"/>
              </a:rPr>
              <a:t>Newstead</a:t>
            </a:r>
            <a:r>
              <a:rPr lang="de-DE" dirty="0">
                <a:solidFill>
                  <a:srgbClr val="000000"/>
                </a:solidFill>
                <a:latin typeface="Myriad Pro" panose="020B0503030403020204" pitchFamily="34" charset="0"/>
              </a:rPr>
              <a:t>, 2000)</a:t>
            </a:r>
          </a:p>
          <a:p>
            <a:pPr marL="1143000" lvl="1" indent="-685800">
              <a:buFont typeface="Arial" panose="020B0604020202020204" pitchFamily="34" charset="0"/>
              <a:buChar char="•"/>
            </a:pPr>
            <a:endParaRPr lang="de-DE" sz="1600" dirty="0">
              <a:solidFill>
                <a:srgbClr val="000000"/>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Lohnenswerte Seminarangebote</a:t>
            </a:r>
          </a:p>
          <a:p>
            <a:pPr marL="1143000" lvl="1" indent="-685800">
              <a:buFont typeface="Arial" panose="020B0604020202020204" pitchFamily="34" charset="0"/>
              <a:buChar char="•"/>
            </a:pPr>
            <a:r>
              <a:rPr lang="de-DE" sz="2400" dirty="0">
                <a:solidFill>
                  <a:srgbClr val="000000"/>
                </a:solidFill>
                <a:latin typeface="Myriad Pro" panose="020B0503030403020204" pitchFamily="34" charset="0"/>
              </a:rPr>
              <a:t>Interesse für das Fach aufbauen, erhalten und die Wichtigkeit bewusst machen </a:t>
            </a:r>
            <a:r>
              <a:rPr lang="de-DE" dirty="0">
                <a:solidFill>
                  <a:srgbClr val="000000"/>
                </a:solidFill>
                <a:latin typeface="Myriad Pro" panose="020B0503030403020204" pitchFamily="34" charset="0"/>
              </a:rPr>
              <a:t>(Bligh, 2006)</a:t>
            </a:r>
          </a:p>
          <a:p>
            <a:pPr marL="1143000" lvl="1" indent="-685800">
              <a:buFont typeface="Arial" panose="020B0604020202020204" pitchFamily="34" charset="0"/>
              <a:buChar char="•"/>
            </a:pPr>
            <a:r>
              <a:rPr lang="de-DE" sz="2400" dirty="0">
                <a:solidFill>
                  <a:srgbClr val="000000"/>
                </a:solidFill>
                <a:latin typeface="Myriad Pro" panose="020B0503030403020204" pitchFamily="34" charset="0"/>
              </a:rPr>
              <a:t>Unterschiede zwischen dieser Arbeit und einer Bachelorarbeit von 2019</a:t>
            </a:r>
            <a:r>
              <a:rPr lang="de-DE" sz="2800" dirty="0">
                <a:solidFill>
                  <a:srgbClr val="000000"/>
                </a:solidFill>
                <a:latin typeface="Myriad Pro" panose="020B0503030403020204" pitchFamily="34" charset="0"/>
              </a:rPr>
              <a:t> </a:t>
            </a:r>
            <a:r>
              <a:rPr lang="de-DE" sz="2400" dirty="0">
                <a:solidFill>
                  <a:srgbClr val="000000"/>
                </a:solidFill>
                <a:latin typeface="Myriad Pro" panose="020B0503030403020204" pitchFamily="34" charset="0"/>
              </a:rPr>
              <a:t>(v. Krauß, 2019), Pandemie könnte Wichtigkeit der Seminare erhöht haben </a:t>
            </a:r>
            <a:r>
              <a:rPr lang="de-DE" dirty="0">
                <a:solidFill>
                  <a:srgbClr val="000000"/>
                </a:solidFill>
                <a:latin typeface="Myriad Pro" panose="020B0503030403020204" pitchFamily="34" charset="0"/>
              </a:rPr>
              <a:t>(</a:t>
            </a:r>
            <a:r>
              <a:rPr lang="de-DE" dirty="0" err="1">
                <a:solidFill>
                  <a:srgbClr val="000000"/>
                </a:solidFill>
                <a:latin typeface="Myriad Pro" panose="020B0503030403020204" pitchFamily="34" charset="0"/>
              </a:rPr>
              <a:t>Lörz</a:t>
            </a:r>
            <a:r>
              <a:rPr lang="de-DE" dirty="0">
                <a:solidFill>
                  <a:srgbClr val="000000"/>
                </a:solidFill>
                <a:latin typeface="Myriad Pro" panose="020B0503030403020204" pitchFamily="34" charset="0"/>
              </a:rPr>
              <a:t> et al., 2021)</a:t>
            </a:r>
          </a:p>
          <a:p>
            <a:pPr lvl="1"/>
            <a:endParaRPr lang="de-DE" sz="3200" dirty="0">
              <a:solidFill>
                <a:srgbClr val="000000"/>
              </a:solidFill>
              <a:latin typeface="Myriad Pro" panose="020B0503030403020204" pitchFamily="34" charset="0"/>
            </a:endParaRPr>
          </a:p>
          <a:p>
            <a:pPr marL="685800" indent="-685800">
              <a:buFont typeface="Arial" panose="020B0604020202020204" pitchFamily="34" charset="0"/>
              <a:buChar char="•"/>
            </a:pPr>
            <a:endParaRPr lang="de-DE" sz="2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202674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15</a:t>
            </a:fld>
            <a:endParaRPr lang="de-DE" dirty="0"/>
          </a:p>
        </p:txBody>
      </p:sp>
      <p:sp>
        <p:nvSpPr>
          <p:cNvPr id="3" name="Titel 2"/>
          <p:cNvSpPr>
            <a:spLocks noGrp="1"/>
          </p:cNvSpPr>
          <p:nvPr>
            <p:ph type="title"/>
          </p:nvPr>
        </p:nvSpPr>
        <p:spPr/>
        <p:txBody>
          <a:bodyPr/>
          <a:lstStyle/>
          <a:p>
            <a:r>
              <a:rPr lang="de-DE" dirty="0"/>
              <a:t>Diskussion</a:t>
            </a:r>
          </a:p>
        </p:txBody>
      </p:sp>
      <p:sp>
        <p:nvSpPr>
          <p:cNvPr id="4" name="Textplatzhalter 3"/>
          <p:cNvSpPr>
            <a:spLocks noGrp="1"/>
          </p:cNvSpPr>
          <p:nvPr>
            <p:ph type="body" idx="1"/>
          </p:nvPr>
        </p:nvSpPr>
        <p:spPr>
          <a:xfrm>
            <a:off x="457200" y="2628900"/>
            <a:ext cx="16916400" cy="9248686"/>
          </a:xfrm>
        </p:spPr>
        <p:txBody>
          <a:bodyPr/>
          <a:lstStyle/>
          <a:p>
            <a:r>
              <a:rPr lang="de-DE" sz="5400" dirty="0"/>
              <a:t>Limitationen</a:t>
            </a:r>
            <a:endParaRPr lang="de-DE" sz="100" dirty="0">
              <a:solidFill>
                <a:schemeClr val="tx1">
                  <a:lumMod val="75000"/>
                  <a:lumOff val="25000"/>
                </a:schemeClr>
              </a:solidFill>
              <a:latin typeface="Myriad Pro" panose="020B0503030403020204" pitchFamily="34" charset="0"/>
              <a:cs typeface="Times New Roman" panose="02020603050405020304" pitchFamily="18" charset="0"/>
            </a:endParaRP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endParaRPr>
          </a:p>
          <a:p>
            <a:endParaRPr lang="de-DE" sz="32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Anwendungsvoraussetzungen z.T. verletzt – schmälert Interpretationsstärke </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Kleine Stichprobe der hierarchisch linearen Modelle, keine Datenverknüpfung auf Studierendenebene möglich </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Geringerer Evaluationsrücklauf während Pandemie – Verzerrung der Stichprobe? </a:t>
            </a:r>
            <a:r>
              <a:rPr lang="de-DE" sz="2000" dirty="0">
                <a:solidFill>
                  <a:srgbClr val="000000"/>
                </a:solidFill>
                <a:latin typeface="Myriad Pro" panose="020B0503030403020204" pitchFamily="34" charset="0"/>
              </a:rPr>
              <a:t>(</a:t>
            </a:r>
            <a:r>
              <a:rPr lang="de-DE" sz="2000" dirty="0" err="1">
                <a:solidFill>
                  <a:srgbClr val="000000"/>
                </a:solidFill>
                <a:latin typeface="Myriad Pro" panose="020B0503030403020204" pitchFamily="34" charset="0"/>
              </a:rPr>
              <a:t>Quesel</a:t>
            </a:r>
            <a:r>
              <a:rPr lang="de-DE" sz="2000" dirty="0">
                <a:solidFill>
                  <a:srgbClr val="000000"/>
                </a:solidFill>
                <a:latin typeface="Myriad Pro" panose="020B0503030403020204" pitchFamily="34" charset="0"/>
              </a:rPr>
              <a:t> et al., 2021)</a:t>
            </a:r>
          </a:p>
          <a:p>
            <a:pPr marL="685800" indent="-685800">
              <a:buFont typeface="Arial" panose="020B0604020202020204" pitchFamily="34" charset="0"/>
              <a:buChar char="•"/>
            </a:pPr>
            <a:endParaRPr lang="de-DE" sz="20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Weitere mögliche Einflussfaktoren auf den Lernerfolg</a:t>
            </a:r>
          </a:p>
          <a:p>
            <a:pPr marL="1143000" lvl="1" indent="-685800">
              <a:buFont typeface="Arial" panose="020B0604020202020204" pitchFamily="34" charset="0"/>
              <a:buChar char="•"/>
            </a:pPr>
            <a:r>
              <a:rPr lang="de-DE" sz="2800" dirty="0">
                <a:solidFill>
                  <a:srgbClr val="000000"/>
                </a:solidFill>
                <a:latin typeface="Myriad Pro" panose="020B0503030403020204" pitchFamily="34" charset="0"/>
              </a:rPr>
              <a:t>Änderung der </a:t>
            </a:r>
            <a:r>
              <a:rPr lang="de-DE" sz="2800" dirty="0" err="1">
                <a:solidFill>
                  <a:srgbClr val="000000"/>
                </a:solidFill>
                <a:latin typeface="Myriad Pro" panose="020B0503030403020204" pitchFamily="34" charset="0"/>
              </a:rPr>
              <a:t>Studiengangsordnung</a:t>
            </a:r>
            <a:r>
              <a:rPr lang="de-DE" sz="2800" dirty="0">
                <a:solidFill>
                  <a:srgbClr val="000000"/>
                </a:solidFill>
                <a:latin typeface="Myriad Pro" panose="020B0503030403020204" pitchFamily="34" charset="0"/>
              </a:rPr>
              <a:t> </a:t>
            </a:r>
          </a:p>
          <a:p>
            <a:pPr marL="1143000" lvl="1" indent="-685800">
              <a:buFont typeface="Arial" panose="020B0604020202020204" pitchFamily="34" charset="0"/>
              <a:buChar char="•"/>
            </a:pPr>
            <a:r>
              <a:rPr lang="de-DE" sz="2800" dirty="0" err="1">
                <a:solidFill>
                  <a:srgbClr val="000000"/>
                </a:solidFill>
                <a:latin typeface="Myriad Pro" panose="020B0503030403020204" pitchFamily="34" charset="0"/>
              </a:rPr>
              <a:t>Dozierendenwechsel</a:t>
            </a:r>
            <a:endParaRPr lang="de-DE" sz="1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1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1800" dirty="0">
              <a:solidFill>
                <a:schemeClr val="tx1">
                  <a:lumMod val="75000"/>
                  <a:lumOff val="25000"/>
                </a:schemeClr>
              </a:solidFill>
              <a:latin typeface="Myriad Pro" panose="020B0503030403020204" pitchFamily="34" charset="0"/>
            </a:endParaRPr>
          </a:p>
          <a:p>
            <a:pPr marL="0" lvl="1"/>
            <a:r>
              <a:rPr lang="de-DE" sz="5400" dirty="0">
                <a:solidFill>
                  <a:srgbClr val="FF5A00"/>
                </a:solidFill>
                <a:latin typeface="Myriad Pro"/>
                <a:cs typeface="Myriad Pro"/>
              </a:rPr>
              <a:t>Ausblick</a:t>
            </a:r>
          </a:p>
          <a:p>
            <a:pPr lvl="1"/>
            <a:endParaRPr lang="de-DE" sz="2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Forschungsarbeiten zum Thema Selbstwirksamkeit und selbsteingeschätzter Lernerfolg</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Andere Maße für Lernerfolg (z.B. „Nicht-Bestehens-Quote“, </a:t>
            </a:r>
            <a:r>
              <a:rPr lang="de-DE" sz="1800" dirty="0">
                <a:solidFill>
                  <a:srgbClr val="000000"/>
                </a:solidFill>
                <a:latin typeface="Myriad Pro" panose="020B0503030403020204" pitchFamily="34" charset="0"/>
              </a:rPr>
              <a:t>Ferrer et al., 2021</a:t>
            </a:r>
            <a:r>
              <a:rPr lang="de-DE" sz="3200" dirty="0">
                <a:solidFill>
                  <a:srgbClr val="000000"/>
                </a:solidFill>
                <a:latin typeface="Myriad Pro" panose="020B0503030403020204" pitchFamily="34" charset="0"/>
              </a:rPr>
              <a:t>)</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Vergleich nach der Pandemie</a:t>
            </a:r>
          </a:p>
          <a:p>
            <a:endParaRPr lang="de-DE" sz="2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36955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16</a:t>
            </a:fld>
            <a:endParaRPr lang="de-DE" dirty="0"/>
          </a:p>
        </p:txBody>
      </p:sp>
      <p:sp>
        <p:nvSpPr>
          <p:cNvPr id="3" name="Titel 2"/>
          <p:cNvSpPr>
            <a:spLocks noGrp="1"/>
          </p:cNvSpPr>
          <p:nvPr>
            <p:ph type="title"/>
          </p:nvPr>
        </p:nvSpPr>
        <p:spPr/>
        <p:txBody>
          <a:bodyPr/>
          <a:lstStyle/>
          <a:p>
            <a:r>
              <a:rPr lang="de-DE" dirty="0"/>
              <a:t>Zeit für Fragen, Anmerkungen, Diskussion</a:t>
            </a:r>
          </a:p>
        </p:txBody>
      </p:sp>
      <p:sp>
        <p:nvSpPr>
          <p:cNvPr id="4" name="Textplatzhalter 3"/>
          <p:cNvSpPr>
            <a:spLocks noGrp="1"/>
          </p:cNvSpPr>
          <p:nvPr>
            <p:ph type="body" idx="1"/>
          </p:nvPr>
        </p:nvSpPr>
        <p:spPr>
          <a:xfrm>
            <a:off x="457200" y="2628900"/>
            <a:ext cx="16916400" cy="9756517"/>
          </a:xfrm>
        </p:spPr>
        <p:txBody>
          <a:bodyPr/>
          <a:lstStyle/>
          <a:p>
            <a:r>
              <a:rPr lang="de-DE" sz="5400" dirty="0"/>
              <a:t>Ihre Erfahrungen als Studierende</a:t>
            </a:r>
            <a:endParaRPr lang="de-DE" sz="100" dirty="0">
              <a:solidFill>
                <a:schemeClr val="tx1">
                  <a:lumMod val="75000"/>
                  <a:lumOff val="25000"/>
                </a:schemeClr>
              </a:solidFill>
              <a:latin typeface="Myriad Pro" panose="020B0503030403020204" pitchFamily="34" charset="0"/>
              <a:cs typeface="Times New Roman" panose="02020603050405020304" pitchFamily="18" charset="0"/>
            </a:endParaRP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endParaRPr>
          </a:p>
          <a:p>
            <a:endParaRPr lang="de-DE" sz="32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Welche Lehrqualitätsmerkmale erleben Sie als besonders bedeutsam für Ihren Lernerfolg? </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Haben Sie auch schon erlebt, dass der selbst eingeschätzte Lernerfolg von der Prüfungsnote abweicht? Welche Ursachen kann dies nach Ihrer Einschätzung haben?</a:t>
            </a:r>
          </a:p>
          <a:p>
            <a:pPr marL="685800" indent="-685800">
              <a:buFont typeface="Arial" panose="020B0604020202020204" pitchFamily="34" charset="0"/>
              <a:buChar char="•"/>
            </a:pPr>
            <a:endParaRPr lang="de-DE" sz="1800" dirty="0">
              <a:solidFill>
                <a:srgbClr val="000000"/>
              </a:solidFill>
              <a:latin typeface="Myriad Pro" panose="020B0503030403020204" pitchFamily="34" charset="0"/>
            </a:endParaRPr>
          </a:p>
          <a:p>
            <a:endParaRPr lang="de-DE" sz="1800" dirty="0">
              <a:solidFill>
                <a:srgbClr val="000000"/>
              </a:solidFill>
              <a:latin typeface="Myriad Pro" panose="020B0503030403020204" pitchFamily="34" charset="0"/>
            </a:endParaRPr>
          </a:p>
          <a:p>
            <a:r>
              <a:rPr lang="de-DE" sz="5400" dirty="0"/>
              <a:t>Ihre Erfahrungen als Dozierende</a:t>
            </a:r>
            <a:endParaRPr lang="de-DE" sz="100" dirty="0">
              <a:solidFill>
                <a:schemeClr val="tx1">
                  <a:lumMod val="75000"/>
                  <a:lumOff val="25000"/>
                </a:schemeClr>
              </a:solidFill>
              <a:latin typeface="Myriad Pro" panose="020B0503030403020204" pitchFamily="34" charset="0"/>
              <a:cs typeface="Times New Roman" panose="02020603050405020304" pitchFamily="18" charset="0"/>
            </a:endParaRP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endParaRPr>
          </a:p>
          <a:p>
            <a:endParaRPr lang="de-DE" sz="32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Unter welchen Rahmenbedingungen haben Sie den Eindruck am besten lehren zu können? </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Haben Sie auch erlebt, dass Ihre Studierenden unter Coronabedingungen bessere Prüfungsnoten hatten? Welche Ursachen könnte dies nach Ihrer Einschätzung haben?</a:t>
            </a:r>
          </a:p>
          <a:p>
            <a:pPr marL="685800" indent="-685800">
              <a:buFont typeface="Arial" panose="020B0604020202020204" pitchFamily="34" charset="0"/>
              <a:buChar char="•"/>
            </a:pPr>
            <a:endParaRPr lang="de-DE" sz="1800" dirty="0">
              <a:solidFill>
                <a:schemeClr val="tx1">
                  <a:lumMod val="75000"/>
                  <a:lumOff val="25000"/>
                </a:schemeClr>
              </a:solidFill>
              <a:latin typeface="Myriad Pro" panose="020B0503030403020204" pitchFamily="34" charset="0"/>
            </a:endParaRPr>
          </a:p>
          <a:p>
            <a:pPr marL="0" lvl="1"/>
            <a:r>
              <a:rPr lang="de-DE" sz="5400" dirty="0">
                <a:solidFill>
                  <a:srgbClr val="FF5A00"/>
                </a:solidFill>
                <a:latin typeface="Myriad Pro"/>
                <a:cs typeface="Myriad Pro"/>
              </a:rPr>
              <a:t>Weitere Forschungsfragen</a:t>
            </a:r>
          </a:p>
          <a:p>
            <a:pPr lvl="1"/>
            <a:endParaRPr lang="de-DE" sz="2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Welche weiteren Maße für Lernerfolg fänden Sie wichtig zu beachten?</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Welche weiteren Fragestellungen beschäftigen Sie ggf. in anderen Studiengängen?</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Welche Rolle könnte das Prüfungsformat spielen?</a:t>
            </a:r>
            <a:endParaRPr lang="de-DE" sz="28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30369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17</a:t>
            </a:fld>
            <a:endParaRPr lang="de-DE" dirty="0"/>
          </a:p>
        </p:txBody>
      </p:sp>
      <p:sp>
        <p:nvSpPr>
          <p:cNvPr id="3" name="Titel 2"/>
          <p:cNvSpPr>
            <a:spLocks noGrp="1"/>
          </p:cNvSpPr>
          <p:nvPr>
            <p:ph type="title"/>
          </p:nvPr>
        </p:nvSpPr>
        <p:spPr/>
        <p:txBody>
          <a:bodyPr/>
          <a:lstStyle/>
          <a:p>
            <a:r>
              <a:rPr lang="de-DE" dirty="0"/>
              <a:t>Zeit für Fragen, Anmerkungen, Diskussion</a:t>
            </a:r>
          </a:p>
        </p:txBody>
      </p:sp>
      <p:sp>
        <p:nvSpPr>
          <p:cNvPr id="4" name="Textplatzhalter 3"/>
          <p:cNvSpPr>
            <a:spLocks noGrp="1"/>
          </p:cNvSpPr>
          <p:nvPr>
            <p:ph type="body" idx="1"/>
          </p:nvPr>
        </p:nvSpPr>
        <p:spPr>
          <a:xfrm>
            <a:off x="457200" y="2628900"/>
            <a:ext cx="16916400" cy="7248138"/>
          </a:xfrm>
        </p:spPr>
        <p:txBody>
          <a:bodyPr/>
          <a:lstStyle/>
          <a:p>
            <a:r>
              <a:rPr lang="de-DE" sz="5400" dirty="0"/>
              <a:t>Diskussionsnotizen</a:t>
            </a:r>
          </a:p>
          <a:p>
            <a:pPr marL="1143000" lvl="1" indent="-685800">
              <a:buFont typeface="Arial" panose="020B0604020202020204" pitchFamily="34" charset="0"/>
              <a:buChar char="•"/>
            </a:pPr>
            <a:endParaRPr lang="de-DE" sz="100" dirty="0">
              <a:solidFill>
                <a:schemeClr val="tx1">
                  <a:lumMod val="75000"/>
                  <a:lumOff val="25000"/>
                </a:schemeClr>
              </a:solidFill>
              <a:latin typeface="Myriad Pro" panose="020B0503030403020204" pitchFamily="34" charset="0"/>
            </a:endParaRPr>
          </a:p>
          <a:p>
            <a:endParaRPr lang="de-DE" sz="3200" dirty="0">
              <a:solidFill>
                <a:schemeClr val="tx1">
                  <a:lumMod val="75000"/>
                  <a:lumOff val="25000"/>
                </a:schemeClr>
              </a:solidFill>
              <a:latin typeface="Myriad Pro" panose="020B0503030403020204" pitchFamily="34" charset="0"/>
            </a:endParaRP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Anekdotisch wurden von den Teilnehmenden vermehrt Verbesserungen, aber auch Verschlechterungen und Gleichbleiben von Prüfungsnoten unter Pandemiebedingungen berichtet</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Vermutete Ursachen für Verbesserungen: komplexe Inhalte sind online schwer abzufragen, ggf. auch Kulanz bei Unsicherheiten aufgrund der sehr kurzfristigen Umstellung auf Onlineprüfungen (im Zweifel leichter statt schwerer), praktische Inhalte werden online weniger abgeprüft, während die Theorie tendenziell leichter gelernt wird (aber evtl. weniger nachhaltig)</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Vermutete Ursachen für Verschlechterungen: schwere, komplexe Inhalte werden durch die online Umsetzung ggf. noch herausfordernder </a:t>
            </a:r>
          </a:p>
          <a:p>
            <a:pPr marL="685800" indent="-685800">
              <a:buFont typeface="Arial" panose="020B0604020202020204" pitchFamily="34" charset="0"/>
              <a:buChar char="•"/>
            </a:pPr>
            <a:r>
              <a:rPr lang="de-DE" sz="3200" dirty="0">
                <a:solidFill>
                  <a:srgbClr val="000000"/>
                </a:solidFill>
                <a:latin typeface="Myriad Pro" panose="020B0503030403020204" pitchFamily="34" charset="0"/>
              </a:rPr>
              <a:t>Welche Ergebnisse sind die deutlichsten? Hinsichtlich Signifikanz und Koeffizienten sind die Einflüsse von Interessensförderung und Qualität der Inhaltsvermittlung (im Sinne von Tempo/Forderung) auf den selbsteingeschätzten Lernzuwachs am deutlichsten.</a:t>
            </a:r>
          </a:p>
        </p:txBody>
      </p:sp>
    </p:spTree>
    <p:extLst>
      <p:ext uri="{BB962C8B-B14F-4D97-AF65-F5344CB8AC3E}">
        <p14:creationId xmlns:p14="http://schemas.microsoft.com/office/powerpoint/2010/main" val="254234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18</a:t>
            </a:fld>
            <a:endParaRPr lang="de-DE" dirty="0"/>
          </a:p>
        </p:txBody>
      </p:sp>
      <p:sp>
        <p:nvSpPr>
          <p:cNvPr id="3" name="Titel 2"/>
          <p:cNvSpPr>
            <a:spLocks noGrp="1"/>
          </p:cNvSpPr>
          <p:nvPr>
            <p:ph type="title"/>
          </p:nvPr>
        </p:nvSpPr>
        <p:spPr/>
        <p:txBody>
          <a:bodyPr/>
          <a:lstStyle/>
          <a:p>
            <a:r>
              <a:rPr lang="de-DE" dirty="0"/>
              <a:t>Literaturverzeichnis</a:t>
            </a:r>
          </a:p>
        </p:txBody>
      </p:sp>
      <p:sp>
        <p:nvSpPr>
          <p:cNvPr id="4" name="Textplatzhalter 3"/>
          <p:cNvSpPr>
            <a:spLocks noGrp="1"/>
          </p:cNvSpPr>
          <p:nvPr>
            <p:ph type="body" idx="1"/>
          </p:nvPr>
        </p:nvSpPr>
        <p:spPr>
          <a:xfrm>
            <a:off x="457200" y="2324100"/>
            <a:ext cx="16916400" cy="12464951"/>
          </a:xfrm>
        </p:spPr>
        <p:txBody>
          <a:bodyPr/>
          <a:lstStyle/>
          <a:p>
            <a:endParaRPr lang="de-DE" sz="1800" dirty="0">
              <a:solidFill>
                <a:schemeClr val="tx1"/>
              </a:solidFill>
            </a:endParaRPr>
          </a:p>
          <a:p>
            <a:pPr marL="342900" indent="-342900">
              <a:buFont typeface="Arial" panose="020B0604020202020204" pitchFamily="34" charset="0"/>
              <a:buChar char="•"/>
            </a:pPr>
            <a:r>
              <a:rPr lang="de-DE" sz="1800" dirty="0" err="1">
                <a:solidFill>
                  <a:schemeClr val="tx1"/>
                </a:solidFill>
              </a:rPr>
              <a:t>Ackerman</a:t>
            </a:r>
            <a:r>
              <a:rPr lang="de-DE" sz="1800" dirty="0">
                <a:solidFill>
                  <a:schemeClr val="tx1"/>
                </a:solidFill>
              </a:rPr>
              <a:t>, P. L., Beier, M. E. &amp; Bowen, K. R. (2002). </a:t>
            </a:r>
            <a:r>
              <a:rPr lang="en-GB" sz="1800" dirty="0">
                <a:solidFill>
                  <a:schemeClr val="tx1"/>
                </a:solidFill>
              </a:rPr>
              <a:t>What we really know about our abilities and our knowledge. Personality and Individual Differences, 33(4), 587–605. </a:t>
            </a:r>
            <a:r>
              <a:rPr lang="en-GB" sz="1800" dirty="0">
                <a:solidFill>
                  <a:schemeClr val="tx1"/>
                </a:solidFill>
                <a:hlinkClick r:id="rId2"/>
              </a:rPr>
              <a:t>https://doi.org/10.1016/S0191-8869(01)00174-X</a:t>
            </a:r>
            <a:endParaRPr lang="de-DE" sz="1800" dirty="0">
              <a:solidFill>
                <a:schemeClr val="tx1"/>
              </a:solidFill>
            </a:endParaRPr>
          </a:p>
          <a:p>
            <a:pPr marL="342900" indent="-342900">
              <a:buFont typeface="Arial" panose="020B0604020202020204" pitchFamily="34" charset="0"/>
              <a:buChar char="•"/>
            </a:pPr>
            <a:r>
              <a:rPr lang="en-GB" sz="1800" dirty="0" err="1">
                <a:solidFill>
                  <a:schemeClr val="tx1"/>
                </a:solidFill>
              </a:rPr>
              <a:t>Alam</a:t>
            </a:r>
            <a:r>
              <a:rPr lang="en-GB" sz="1800" dirty="0">
                <a:solidFill>
                  <a:schemeClr val="tx1"/>
                </a:solidFill>
              </a:rPr>
              <a:t>, G. M. &amp; Parvin, M. (2021). Can online higher education be an active agent for change? —comparison of academic success and job-readiness before and during COVID-19. Technological Forecasting and Social Change, 172, 121008. </a:t>
            </a:r>
            <a:endParaRPr lang="de-DE" sz="1800" dirty="0">
              <a:solidFill>
                <a:schemeClr val="tx1"/>
              </a:solidFill>
              <a:latin typeface="Myriad Pro" panose="020B0503030403020204" pitchFamily="34" charset="0"/>
            </a:endParaRPr>
          </a:p>
          <a:p>
            <a:pPr marL="342900" indent="-342900">
              <a:buFont typeface="Arial" panose="020B0604020202020204" pitchFamily="34" charset="0"/>
              <a:buChar char="•"/>
            </a:pPr>
            <a:r>
              <a:rPr lang="en-US" sz="1800" dirty="0">
                <a:solidFill>
                  <a:schemeClr val="tx1"/>
                </a:solidFill>
                <a:latin typeface="Myriad Pro" panose="020B0503030403020204" pitchFamily="34" charset="0"/>
              </a:rPr>
              <a:t>Bligh, D. A. (2006). What's the use of lectures? Intellect Books. </a:t>
            </a:r>
          </a:p>
          <a:p>
            <a:pPr marL="342900" indent="-342900">
              <a:buFont typeface="Arial" panose="020B0604020202020204" pitchFamily="34" charset="0"/>
              <a:buChar char="•"/>
            </a:pPr>
            <a:r>
              <a:rPr lang="de-DE" sz="1800" dirty="0">
                <a:solidFill>
                  <a:schemeClr val="tx1"/>
                </a:solidFill>
              </a:rPr>
              <a:t>Bühner, M. (2023). Zur Lage der Psychologie. Psychologische Rundschau, 74(1), 1–20. </a:t>
            </a:r>
            <a:r>
              <a:rPr lang="de-DE" sz="1800" dirty="0">
                <a:solidFill>
                  <a:schemeClr val="tx1"/>
                </a:solidFill>
                <a:hlinkClick r:id="rId3"/>
              </a:rPr>
              <a:t>https://doi.org/10.1026/0033-3042/a000616</a:t>
            </a:r>
            <a:endParaRPr lang="de-DE" sz="1800" dirty="0">
              <a:solidFill>
                <a:schemeClr val="tx1"/>
              </a:solidFill>
            </a:endParaRPr>
          </a:p>
          <a:p>
            <a:pPr marL="342900" indent="-342900">
              <a:buFont typeface="Arial" panose="020B0604020202020204" pitchFamily="34" charset="0"/>
              <a:buChar char="•"/>
            </a:pPr>
            <a:r>
              <a:rPr lang="en-GB" sz="1800" dirty="0" err="1">
                <a:solidFill>
                  <a:schemeClr val="tx1"/>
                </a:solidFill>
              </a:rPr>
              <a:t>Cokley</a:t>
            </a:r>
            <a:r>
              <a:rPr lang="en-GB" sz="1800" dirty="0">
                <a:solidFill>
                  <a:schemeClr val="tx1"/>
                </a:solidFill>
              </a:rPr>
              <a:t>, K. O., Bernard, N., Cunningham, D. &amp; </a:t>
            </a:r>
            <a:r>
              <a:rPr lang="en-GB" sz="1800" dirty="0" err="1">
                <a:solidFill>
                  <a:schemeClr val="tx1"/>
                </a:solidFill>
              </a:rPr>
              <a:t>Motoike</a:t>
            </a:r>
            <a:r>
              <a:rPr lang="en-GB" sz="1800" dirty="0">
                <a:solidFill>
                  <a:schemeClr val="tx1"/>
                </a:solidFill>
              </a:rPr>
              <a:t>, J. (2001). A Psychometric Investigation of the Academic Motivation Scale Using a United States Sample. Measurement and Evaluation in </a:t>
            </a:r>
            <a:r>
              <a:rPr lang="en-GB" sz="1800" dirty="0" err="1">
                <a:solidFill>
                  <a:schemeClr val="tx1"/>
                </a:solidFill>
              </a:rPr>
              <a:t>Counseling</a:t>
            </a:r>
            <a:r>
              <a:rPr lang="en-GB" sz="1800" dirty="0">
                <a:solidFill>
                  <a:schemeClr val="tx1"/>
                </a:solidFill>
              </a:rPr>
              <a:t> and Development, 34(2), 109–119. </a:t>
            </a:r>
            <a:r>
              <a:rPr lang="en-GB" sz="1800" dirty="0">
                <a:solidFill>
                  <a:schemeClr val="tx1"/>
                </a:solidFill>
                <a:hlinkClick r:id="rId4"/>
              </a:rPr>
              <a:t>https://doi.org/10.1080/07481756.2001.12069027</a:t>
            </a:r>
            <a:r>
              <a:rPr lang="en-GB" sz="1800" dirty="0">
                <a:solidFill>
                  <a:schemeClr val="tx1"/>
                </a:solidFill>
              </a:rPr>
              <a:t> </a:t>
            </a:r>
            <a:endParaRPr lang="de-DE" sz="1800" dirty="0">
              <a:solidFill>
                <a:schemeClr val="tx1"/>
              </a:solidFill>
            </a:endParaRPr>
          </a:p>
          <a:p>
            <a:pPr marL="342900" indent="-342900">
              <a:buFont typeface="Arial" panose="020B0604020202020204" pitchFamily="34" charset="0"/>
              <a:buChar char="•"/>
            </a:pPr>
            <a:r>
              <a:rPr lang="en-GB" sz="1800" dirty="0">
                <a:solidFill>
                  <a:schemeClr val="tx1"/>
                </a:solidFill>
              </a:rPr>
              <a:t>Dunning, D., Heath, C. &amp; </a:t>
            </a:r>
            <a:r>
              <a:rPr lang="en-GB" sz="1800" dirty="0" err="1">
                <a:solidFill>
                  <a:schemeClr val="tx1"/>
                </a:solidFill>
              </a:rPr>
              <a:t>Suls</a:t>
            </a:r>
            <a:r>
              <a:rPr lang="en-GB" sz="1800" dirty="0">
                <a:solidFill>
                  <a:schemeClr val="tx1"/>
                </a:solidFill>
              </a:rPr>
              <a:t>, J. (2004). Flawed self-assessment: Implications for health, education, and the workplace. </a:t>
            </a:r>
            <a:r>
              <a:rPr lang="de-DE" sz="1800" dirty="0">
                <a:solidFill>
                  <a:schemeClr val="tx1"/>
                </a:solidFill>
              </a:rPr>
              <a:t>Psychological </a:t>
            </a:r>
            <a:r>
              <a:rPr lang="de-DE" sz="1800" dirty="0" err="1">
                <a:solidFill>
                  <a:schemeClr val="tx1"/>
                </a:solidFill>
              </a:rPr>
              <a:t>science</a:t>
            </a:r>
            <a:r>
              <a:rPr lang="de-DE" sz="1800" dirty="0">
                <a:solidFill>
                  <a:schemeClr val="tx1"/>
                </a:solidFill>
              </a:rPr>
              <a:t> in </a:t>
            </a:r>
            <a:r>
              <a:rPr lang="de-DE" sz="1800" dirty="0" err="1">
                <a:solidFill>
                  <a:schemeClr val="tx1"/>
                </a:solidFill>
              </a:rPr>
              <a:t>the</a:t>
            </a:r>
            <a:r>
              <a:rPr lang="de-DE" sz="1800" dirty="0">
                <a:solidFill>
                  <a:schemeClr val="tx1"/>
                </a:solidFill>
              </a:rPr>
              <a:t> </a:t>
            </a:r>
            <a:r>
              <a:rPr lang="de-DE" sz="1800" dirty="0" err="1">
                <a:solidFill>
                  <a:schemeClr val="tx1"/>
                </a:solidFill>
              </a:rPr>
              <a:t>public</a:t>
            </a:r>
            <a:r>
              <a:rPr lang="de-DE" sz="1800" dirty="0">
                <a:solidFill>
                  <a:schemeClr val="tx1"/>
                </a:solidFill>
              </a:rPr>
              <a:t> </a:t>
            </a:r>
            <a:r>
              <a:rPr lang="de-DE" sz="1800" dirty="0" err="1">
                <a:solidFill>
                  <a:schemeClr val="tx1"/>
                </a:solidFill>
              </a:rPr>
              <a:t>interest</a:t>
            </a:r>
            <a:r>
              <a:rPr lang="de-DE" sz="1800" dirty="0">
                <a:solidFill>
                  <a:schemeClr val="tx1"/>
                </a:solidFill>
              </a:rPr>
              <a:t>, 5(3), 69–106.</a:t>
            </a:r>
          </a:p>
          <a:p>
            <a:pPr marL="342900" indent="-342900">
              <a:buFont typeface="Arial" panose="020B0604020202020204" pitchFamily="34" charset="0"/>
              <a:buChar char="•"/>
            </a:pPr>
            <a:r>
              <a:rPr lang="de-DE" sz="1800" dirty="0">
                <a:solidFill>
                  <a:schemeClr val="tx1"/>
                </a:solidFill>
              </a:rPr>
              <a:t>Eckardt, L., Tichy, A. M. &amp; </a:t>
            </a:r>
            <a:r>
              <a:rPr lang="de-DE" sz="1800" dirty="0" err="1">
                <a:solidFill>
                  <a:schemeClr val="tx1"/>
                </a:solidFill>
              </a:rPr>
              <a:t>Robra-Bissantz</a:t>
            </a:r>
            <a:r>
              <a:rPr lang="de-DE" sz="1800" dirty="0">
                <a:solidFill>
                  <a:schemeClr val="tx1"/>
                </a:solidFill>
              </a:rPr>
              <a:t> S. (2018). Einfluss der Lernstrategien beim Game-</a:t>
            </a:r>
            <a:r>
              <a:rPr lang="de-DE" sz="1800" dirty="0" err="1">
                <a:solidFill>
                  <a:schemeClr val="tx1"/>
                </a:solidFill>
              </a:rPr>
              <a:t>based</a:t>
            </a:r>
            <a:r>
              <a:rPr lang="de-DE" sz="1800" dirty="0">
                <a:solidFill>
                  <a:schemeClr val="tx1"/>
                </a:solidFill>
              </a:rPr>
              <a:t> Learning auf den objektiven und subjektiven Wissensgewinn. In MKWI 2018. </a:t>
            </a:r>
            <a:r>
              <a:rPr lang="de-DE" sz="1800" dirty="0">
                <a:solidFill>
                  <a:schemeClr val="tx1"/>
                </a:solidFill>
                <a:hlinkClick r:id="rId5"/>
              </a:rPr>
              <a:t>https://www.researchgate.net/profile/linda-grogorick/publication/323695475_einfluss_der_lernstrategien_beim_game-based_learning_auf_den_objektiven_und_subjektiven_wissensgewinn</a:t>
            </a:r>
            <a:r>
              <a:rPr lang="de-DE" sz="1800" dirty="0">
                <a:solidFill>
                  <a:schemeClr val="tx1"/>
                </a:solidFill>
              </a:rPr>
              <a:t> </a:t>
            </a:r>
          </a:p>
          <a:p>
            <a:pPr marL="342900" indent="-342900">
              <a:buFont typeface="Arial" panose="020B0604020202020204" pitchFamily="34" charset="0"/>
              <a:buChar char="•"/>
            </a:pPr>
            <a:r>
              <a:rPr lang="fr-FR" sz="1800" dirty="0">
                <a:solidFill>
                  <a:schemeClr val="tx1"/>
                </a:solidFill>
              </a:rPr>
              <a:t>Ferrer, J., Iglesias, E., Blanco-Gutiérrez, I. &amp; </a:t>
            </a:r>
            <a:r>
              <a:rPr lang="fr-FR" sz="1800" dirty="0" err="1">
                <a:solidFill>
                  <a:schemeClr val="tx1"/>
                </a:solidFill>
              </a:rPr>
              <a:t>Estavillo</a:t>
            </a:r>
            <a:r>
              <a:rPr lang="fr-FR" sz="1800" dirty="0">
                <a:solidFill>
                  <a:schemeClr val="tx1"/>
                </a:solidFill>
              </a:rPr>
              <a:t>, J. (2023). </a:t>
            </a:r>
            <a:r>
              <a:rPr lang="en-GB" sz="1800" dirty="0" err="1">
                <a:solidFill>
                  <a:schemeClr val="tx1"/>
                </a:solidFill>
              </a:rPr>
              <a:t>Analyzing</a:t>
            </a:r>
            <a:r>
              <a:rPr lang="en-GB" sz="1800" dirty="0">
                <a:solidFill>
                  <a:schemeClr val="tx1"/>
                </a:solidFill>
              </a:rPr>
              <a:t> the impact of COVID-19 on the grades of university education: A case study with economics students. Social sciences &amp; humanities open, 7(1), 100428. </a:t>
            </a:r>
            <a:r>
              <a:rPr lang="en-GB" sz="1800" dirty="0">
                <a:solidFill>
                  <a:schemeClr val="tx1"/>
                </a:solidFill>
                <a:hlinkClick r:id="rId6"/>
              </a:rPr>
              <a:t>https://doi.org/10.1016/j.ssaho.2023.100428</a:t>
            </a:r>
            <a:r>
              <a:rPr lang="en-GB" sz="1800" dirty="0">
                <a:solidFill>
                  <a:schemeClr val="tx1"/>
                </a:solidFill>
              </a:rPr>
              <a:t> </a:t>
            </a:r>
            <a:endParaRPr lang="de-DE" sz="1800" dirty="0">
              <a:solidFill>
                <a:schemeClr val="tx1"/>
              </a:solidFill>
            </a:endParaRPr>
          </a:p>
          <a:p>
            <a:pPr marL="342900" indent="-342900">
              <a:buFont typeface="Arial" panose="020B0604020202020204" pitchFamily="34" charset="0"/>
              <a:buChar char="•"/>
            </a:pPr>
            <a:r>
              <a:rPr lang="en-GB" sz="1800" dirty="0">
                <a:solidFill>
                  <a:schemeClr val="tx1"/>
                </a:solidFill>
              </a:rPr>
              <a:t>Franco, A., </a:t>
            </a:r>
            <a:r>
              <a:rPr lang="en-GB" sz="1800" dirty="0" err="1">
                <a:solidFill>
                  <a:schemeClr val="tx1"/>
                </a:solidFill>
              </a:rPr>
              <a:t>Cleeremans</a:t>
            </a:r>
            <a:r>
              <a:rPr lang="en-GB" sz="1800" dirty="0">
                <a:solidFill>
                  <a:schemeClr val="tx1"/>
                </a:solidFill>
              </a:rPr>
              <a:t>, A. &amp; </a:t>
            </a:r>
            <a:r>
              <a:rPr lang="en-GB" sz="1800" dirty="0" err="1">
                <a:solidFill>
                  <a:schemeClr val="tx1"/>
                </a:solidFill>
              </a:rPr>
              <a:t>Destrebecqz</a:t>
            </a:r>
            <a:r>
              <a:rPr lang="en-GB" sz="1800" dirty="0">
                <a:solidFill>
                  <a:schemeClr val="tx1"/>
                </a:solidFill>
              </a:rPr>
              <a:t>, A. (2016). Objective and subjective measures of cross-situational learning. </a:t>
            </a:r>
            <a:r>
              <a:rPr lang="de-DE" sz="1800" dirty="0">
                <a:solidFill>
                  <a:schemeClr val="tx1"/>
                </a:solidFill>
              </a:rPr>
              <a:t>Acta </a:t>
            </a:r>
            <a:r>
              <a:rPr lang="de-DE" sz="1800" dirty="0" err="1">
                <a:solidFill>
                  <a:schemeClr val="tx1"/>
                </a:solidFill>
              </a:rPr>
              <a:t>psychologica</a:t>
            </a:r>
            <a:r>
              <a:rPr lang="de-DE" sz="1800" dirty="0">
                <a:solidFill>
                  <a:schemeClr val="tx1"/>
                </a:solidFill>
              </a:rPr>
              <a:t>, 165, 16–23. </a:t>
            </a:r>
            <a:r>
              <a:rPr lang="de-DE" sz="1800" dirty="0">
                <a:solidFill>
                  <a:schemeClr val="tx1"/>
                </a:solidFill>
                <a:hlinkClick r:id="rId7"/>
              </a:rPr>
              <a:t>https://doi.org/10.1016/j.actpsy.2016.02.001</a:t>
            </a:r>
            <a:r>
              <a:rPr lang="de-DE" sz="1800" dirty="0">
                <a:solidFill>
                  <a:schemeClr val="tx1"/>
                </a:solidFill>
              </a:rPr>
              <a:t> </a:t>
            </a:r>
          </a:p>
          <a:p>
            <a:pPr marL="342900" indent="-342900">
              <a:buFont typeface="Arial" panose="020B0604020202020204" pitchFamily="34" charset="0"/>
              <a:buChar char="•"/>
            </a:pPr>
            <a:r>
              <a:rPr lang="en-GB" sz="1800" dirty="0">
                <a:solidFill>
                  <a:schemeClr val="tx1"/>
                </a:solidFill>
              </a:rPr>
              <a:t>Heiner, M., Baumert, B., Dany, S., </a:t>
            </a:r>
            <a:r>
              <a:rPr lang="en-GB" sz="1800" dirty="0" err="1">
                <a:solidFill>
                  <a:schemeClr val="tx1"/>
                </a:solidFill>
              </a:rPr>
              <a:t>Haertel</a:t>
            </a:r>
            <a:r>
              <a:rPr lang="en-GB" sz="1800" dirty="0">
                <a:solidFill>
                  <a:schemeClr val="tx1"/>
                </a:solidFill>
              </a:rPr>
              <a:t>, T., </a:t>
            </a:r>
            <a:r>
              <a:rPr lang="en-GB" sz="1800" dirty="0" err="1">
                <a:solidFill>
                  <a:schemeClr val="tx1"/>
                </a:solidFill>
              </a:rPr>
              <a:t>Quellmelz</a:t>
            </a:r>
            <a:r>
              <a:rPr lang="en-GB" sz="1800" dirty="0">
                <a:solidFill>
                  <a:schemeClr val="tx1"/>
                </a:solidFill>
              </a:rPr>
              <a:t>, M. &amp; </a:t>
            </a:r>
            <a:r>
              <a:rPr lang="en-GB" sz="1800" dirty="0" err="1">
                <a:solidFill>
                  <a:schemeClr val="tx1"/>
                </a:solidFill>
              </a:rPr>
              <a:t>Terkowsky</a:t>
            </a:r>
            <a:r>
              <a:rPr lang="en-GB" sz="1800" dirty="0">
                <a:solidFill>
                  <a:schemeClr val="tx1"/>
                </a:solidFill>
              </a:rPr>
              <a:t>, C. (2016). Was </a:t>
            </a:r>
            <a:r>
              <a:rPr lang="en-GB" sz="1800" dirty="0" err="1">
                <a:solidFill>
                  <a:schemeClr val="tx1"/>
                </a:solidFill>
              </a:rPr>
              <a:t>ist</a:t>
            </a:r>
            <a:r>
              <a:rPr lang="en-GB" sz="1800" dirty="0">
                <a:solidFill>
                  <a:schemeClr val="tx1"/>
                </a:solidFill>
              </a:rPr>
              <a:t> “</a:t>
            </a:r>
            <a:r>
              <a:rPr lang="en-GB" sz="1800" dirty="0" err="1">
                <a:solidFill>
                  <a:schemeClr val="tx1"/>
                </a:solidFill>
              </a:rPr>
              <a:t>Gute</a:t>
            </a:r>
            <a:r>
              <a:rPr lang="en-GB" sz="1800" dirty="0">
                <a:solidFill>
                  <a:schemeClr val="tx1"/>
                </a:solidFill>
              </a:rPr>
              <a:t> </a:t>
            </a:r>
            <a:r>
              <a:rPr lang="en-GB" sz="1800" dirty="0" err="1">
                <a:solidFill>
                  <a:schemeClr val="tx1"/>
                </a:solidFill>
              </a:rPr>
              <a:t>Lehre</a:t>
            </a:r>
            <a:r>
              <a:rPr lang="en-GB" sz="1800" dirty="0">
                <a:solidFill>
                  <a:schemeClr val="tx1"/>
                </a:solidFill>
              </a:rPr>
              <a:t>”. </a:t>
            </a:r>
            <a:r>
              <a:rPr lang="en-GB" sz="1800" dirty="0">
                <a:solidFill>
                  <a:schemeClr val="tx1"/>
                </a:solidFill>
                <a:hlinkClick r:id="rId8"/>
              </a:rPr>
              <a:t>https://ebooks-fachzeitungen-de.ciando.com/img/books/extract/3763956964_lp.pdf</a:t>
            </a:r>
            <a:r>
              <a:rPr lang="en-GB" sz="1800" dirty="0">
                <a:solidFill>
                  <a:schemeClr val="tx1"/>
                </a:solidFill>
              </a:rPr>
              <a:t> </a:t>
            </a:r>
          </a:p>
          <a:p>
            <a:pPr marL="342900" indent="-342900">
              <a:buFont typeface="Arial" panose="020B0604020202020204" pitchFamily="34" charset="0"/>
              <a:buChar char="•"/>
            </a:pPr>
            <a:r>
              <a:rPr lang="en-GB" sz="1800" dirty="0">
                <a:solidFill>
                  <a:schemeClr val="tx1"/>
                </a:solidFill>
              </a:rPr>
              <a:t>Iglesias-</a:t>
            </a:r>
            <a:r>
              <a:rPr lang="en-GB" sz="1800" dirty="0" err="1">
                <a:solidFill>
                  <a:schemeClr val="tx1"/>
                </a:solidFill>
              </a:rPr>
              <a:t>Pradas</a:t>
            </a:r>
            <a:r>
              <a:rPr lang="en-GB" sz="1800" dirty="0">
                <a:solidFill>
                  <a:schemeClr val="tx1"/>
                </a:solidFill>
              </a:rPr>
              <a:t>, S., Hernández-García, Á., Chaparro-</a:t>
            </a:r>
            <a:r>
              <a:rPr lang="en-GB" sz="1800" dirty="0" err="1">
                <a:solidFill>
                  <a:schemeClr val="tx1"/>
                </a:solidFill>
              </a:rPr>
              <a:t>Peláez</a:t>
            </a:r>
            <a:r>
              <a:rPr lang="en-GB" sz="1800" dirty="0">
                <a:solidFill>
                  <a:schemeClr val="tx1"/>
                </a:solidFill>
              </a:rPr>
              <a:t>, J. &amp; Prieto, J. L. (2021). Emergency remote teaching and students' academic performance in higher education during the COVID-19 pandemic: A case study. Computers in human </a:t>
            </a:r>
            <a:r>
              <a:rPr lang="en-GB" sz="1800" dirty="0" err="1">
                <a:solidFill>
                  <a:schemeClr val="tx1"/>
                </a:solidFill>
              </a:rPr>
              <a:t>behavior</a:t>
            </a:r>
            <a:r>
              <a:rPr lang="en-GB" sz="1800" dirty="0">
                <a:solidFill>
                  <a:schemeClr val="tx1"/>
                </a:solidFill>
              </a:rPr>
              <a:t>, 119, 106713. </a:t>
            </a:r>
            <a:r>
              <a:rPr lang="en-GB" sz="1800" dirty="0">
                <a:solidFill>
                  <a:schemeClr val="tx1"/>
                </a:solidFill>
                <a:hlinkClick r:id="rId9"/>
              </a:rPr>
              <a:t>https://doi.org/10.1016/j.chb.2021.106713</a:t>
            </a:r>
            <a:endParaRPr lang="en-GB" sz="1800" dirty="0">
              <a:solidFill>
                <a:schemeClr val="tx1"/>
              </a:solidFill>
            </a:endParaRPr>
          </a:p>
          <a:p>
            <a:pPr marL="342900" indent="-342900">
              <a:buFont typeface="Arial" panose="020B0604020202020204" pitchFamily="34" charset="0"/>
              <a:buChar char="•"/>
            </a:pPr>
            <a:r>
              <a:rPr lang="en-US" sz="1800" dirty="0" err="1">
                <a:solidFill>
                  <a:schemeClr val="tx1"/>
                </a:solidFill>
              </a:rPr>
              <a:t>Joshanloo</a:t>
            </a:r>
            <a:r>
              <a:rPr lang="en-US" sz="1800" dirty="0">
                <a:solidFill>
                  <a:schemeClr val="tx1"/>
                </a:solidFill>
              </a:rPr>
              <a:t>, M. (2022). Self-esteem predicts positive affect directly and self-efficacy indirectly: a 10-year longitudinal study. Cognition &amp; emotion, 36(6), 1211–1217. </a:t>
            </a:r>
            <a:r>
              <a:rPr lang="en-US" sz="1800" dirty="0">
                <a:solidFill>
                  <a:schemeClr val="tx1"/>
                </a:solidFill>
                <a:hlinkClick r:id="rId10"/>
              </a:rPr>
              <a:t>https://doi.org/10.1080/02699931.2022.2095984</a:t>
            </a:r>
            <a:endParaRPr lang="en-US" sz="1800" dirty="0">
              <a:solidFill>
                <a:schemeClr val="tx1"/>
              </a:solidFill>
            </a:endParaRPr>
          </a:p>
          <a:p>
            <a:pPr marL="342900" indent="-342900">
              <a:buFont typeface="Arial" panose="020B0604020202020204" pitchFamily="34" charset="0"/>
              <a:buChar char="•"/>
            </a:pPr>
            <a:r>
              <a:rPr lang="de-DE" sz="1800" dirty="0" err="1">
                <a:solidFill>
                  <a:schemeClr val="tx1"/>
                </a:solidFill>
              </a:rPr>
              <a:t>Lörz</a:t>
            </a:r>
            <a:r>
              <a:rPr lang="de-DE" sz="1800" dirty="0">
                <a:solidFill>
                  <a:schemeClr val="tx1"/>
                </a:solidFill>
              </a:rPr>
              <a:t>, M., Zimmer, L. &amp; Koopmann, J. (2021). Herausforderungen und Konsequenzen der Corona-Pandemie für Studierende in Deutschland. Psychologie in Erziehung und Unterricht, 68(4), 312–318. </a:t>
            </a:r>
            <a:r>
              <a:rPr lang="de-DE" sz="1800" dirty="0">
                <a:solidFill>
                  <a:schemeClr val="tx1"/>
                </a:solidFill>
                <a:hlinkClick r:id="rId11"/>
              </a:rPr>
              <a:t>https://doi.org/10.2378/peu2021.art28d</a:t>
            </a:r>
            <a:endParaRPr lang="de-DE" sz="1800" dirty="0">
              <a:solidFill>
                <a:schemeClr val="tx1"/>
              </a:solidFill>
            </a:endParaRPr>
          </a:p>
          <a:p>
            <a:pPr marL="342900" indent="-342900">
              <a:buFont typeface="Arial" panose="020B0604020202020204" pitchFamily="34" charset="0"/>
              <a:buChar char="•"/>
            </a:pPr>
            <a:r>
              <a:rPr lang="de-DE" sz="1800" dirty="0">
                <a:solidFill>
                  <a:schemeClr val="tx1"/>
                </a:solidFill>
              </a:rPr>
              <a:t>Universität zu Lübeck. (2021, 26. März). CHE-Ranking: Ausgezeichnetes „Corona-Studium“ an der Universität zu Lübeck [Pressemitteilung]. uni-luebeck.de. </a:t>
            </a:r>
            <a:r>
              <a:rPr lang="de-DE" sz="1800" dirty="0">
                <a:solidFill>
                  <a:schemeClr val="tx1"/>
                </a:solidFill>
                <a:hlinkClick r:id="rId12"/>
              </a:rPr>
              <a:t>https://www.uni-luebeck.de/aktuelles/pressemitteilung/artikel/che-ranking-ausgezeichnetes-corona-studium-an-der-universitaet-zu-luebeck.html</a:t>
            </a:r>
            <a:r>
              <a:rPr lang="de-DE" sz="1800" dirty="0">
                <a:solidFill>
                  <a:schemeClr val="tx1"/>
                </a:solidFill>
              </a:rPr>
              <a:t> </a:t>
            </a:r>
          </a:p>
          <a:p>
            <a:pPr marL="342900" indent="-342900">
              <a:buFont typeface="Arial" panose="020B0604020202020204" pitchFamily="34" charset="0"/>
              <a:buChar char="•"/>
            </a:pPr>
            <a:r>
              <a:rPr lang="de-DE" sz="1800" dirty="0" err="1">
                <a:solidFill>
                  <a:schemeClr val="tx1"/>
                </a:solidFill>
              </a:rPr>
              <a:t>Quesel</a:t>
            </a:r>
            <a:r>
              <a:rPr lang="de-DE" sz="1800" dirty="0">
                <a:solidFill>
                  <a:schemeClr val="tx1"/>
                </a:solidFill>
              </a:rPr>
              <a:t>, C. (2021). Auswirkungen von Covid-19 im Spiegel der Lehrevaluation 2020 an Pädagogischen Hochschulen. </a:t>
            </a:r>
            <a:r>
              <a:rPr lang="de-DE" sz="1800" dirty="0" err="1">
                <a:solidFill>
                  <a:schemeClr val="tx1"/>
                </a:solidFill>
              </a:rPr>
              <a:t>BzL</a:t>
            </a:r>
            <a:r>
              <a:rPr lang="de-DE" sz="1800" dirty="0">
                <a:solidFill>
                  <a:schemeClr val="tx1"/>
                </a:solidFill>
              </a:rPr>
              <a:t> - Beiträge zur Lehrerinnen- und Lehrerbildung, 39(3), 375–391. </a:t>
            </a:r>
            <a:r>
              <a:rPr lang="de-DE" sz="1800" dirty="0">
                <a:solidFill>
                  <a:schemeClr val="tx1"/>
                </a:solidFill>
                <a:hlinkClick r:id="rId13"/>
              </a:rPr>
              <a:t>https://doi.org/10.36950/bzl.39.2021.9212</a:t>
            </a:r>
            <a:endParaRPr lang="de-DE" sz="1800" dirty="0">
              <a:solidFill>
                <a:schemeClr val="tx1"/>
              </a:solidFill>
            </a:endParaRPr>
          </a:p>
          <a:p>
            <a:pPr marL="342900" indent="-342900">
              <a:buFont typeface="Arial" panose="020B0604020202020204" pitchFamily="34" charset="0"/>
              <a:buChar char="•"/>
            </a:pPr>
            <a:r>
              <a:rPr lang="de-DE" sz="1800" dirty="0">
                <a:solidFill>
                  <a:schemeClr val="tx1"/>
                </a:solidFill>
              </a:rPr>
              <a:t>Rindermann, H. (2003). Methodik und Anwendung der Lehrveranstaltungsevaluation für die Qualitätsentwicklung an Hochschulen. Sozialwissenschaften und Berufspraxis, 26(4), 401–413. </a:t>
            </a:r>
            <a:r>
              <a:rPr lang="de-DE" sz="1800" dirty="0">
                <a:solidFill>
                  <a:schemeClr val="tx1"/>
                </a:solidFill>
                <a:hlinkClick r:id="rId14"/>
              </a:rPr>
              <a:t>https://www.ssoar.info/ssoar/handle/document/3817</a:t>
            </a:r>
            <a:endParaRPr lang="de-DE" sz="1800" dirty="0">
              <a:solidFill>
                <a:schemeClr val="tx1"/>
              </a:solidFill>
            </a:endParaRPr>
          </a:p>
          <a:p>
            <a:pPr marL="342900" indent="-342900">
              <a:buFont typeface="Arial" panose="020B0604020202020204" pitchFamily="34" charset="0"/>
              <a:buChar char="•"/>
            </a:pPr>
            <a:r>
              <a:rPr lang="en-GB" altLang="de-DE" sz="1800" dirty="0" err="1">
                <a:solidFill>
                  <a:schemeClr val="tx1"/>
                </a:solidFill>
              </a:rPr>
              <a:t>Rindermann</a:t>
            </a:r>
            <a:r>
              <a:rPr lang="en-GB" altLang="de-DE" sz="1800" dirty="0">
                <a:solidFill>
                  <a:schemeClr val="tx1"/>
                </a:solidFill>
              </a:rPr>
              <a:t>, H. (2009). </a:t>
            </a:r>
            <a:r>
              <a:rPr lang="en-GB" altLang="de-DE" sz="1800" dirty="0" err="1">
                <a:solidFill>
                  <a:schemeClr val="tx1"/>
                </a:solidFill>
              </a:rPr>
              <a:t>Lehrevaluation</a:t>
            </a:r>
            <a:r>
              <a:rPr lang="en-GB" altLang="de-DE" sz="1800" dirty="0">
                <a:solidFill>
                  <a:schemeClr val="tx1"/>
                </a:solidFill>
              </a:rPr>
              <a:t>. Landau: Verlag </a:t>
            </a:r>
            <a:r>
              <a:rPr lang="en-GB" altLang="de-DE" sz="1800" dirty="0" err="1">
                <a:solidFill>
                  <a:schemeClr val="tx1"/>
                </a:solidFill>
              </a:rPr>
              <a:t>Empirische</a:t>
            </a:r>
            <a:r>
              <a:rPr lang="en-GB" altLang="de-DE" sz="1800" dirty="0">
                <a:solidFill>
                  <a:schemeClr val="tx1"/>
                </a:solidFill>
              </a:rPr>
              <a:t> </a:t>
            </a:r>
            <a:r>
              <a:rPr lang="en-GB" altLang="de-DE" sz="1800" dirty="0" err="1">
                <a:solidFill>
                  <a:schemeClr val="tx1"/>
                </a:solidFill>
              </a:rPr>
              <a:t>Pädagogik</a:t>
            </a:r>
            <a:r>
              <a:rPr lang="en-GB" altLang="de-DE" sz="1800" dirty="0">
                <a:solidFill>
                  <a:schemeClr val="tx1"/>
                </a:solidFill>
              </a:rPr>
              <a:t>.</a:t>
            </a:r>
            <a:endParaRPr lang="de-DE" sz="1800" dirty="0">
              <a:solidFill>
                <a:schemeClr val="tx1"/>
              </a:solidFill>
            </a:endParaRPr>
          </a:p>
          <a:p>
            <a:pPr marL="342900" indent="-342900">
              <a:buFont typeface="Arial" panose="020B0604020202020204" pitchFamily="34" charset="0"/>
              <a:buChar char="•"/>
            </a:pPr>
            <a:r>
              <a:rPr lang="de-DE" sz="1800" dirty="0">
                <a:solidFill>
                  <a:schemeClr val="tx1"/>
                </a:solidFill>
              </a:rPr>
              <a:t>Schneider, M. &amp; </a:t>
            </a:r>
            <a:r>
              <a:rPr lang="de-DE" sz="1800" dirty="0" err="1">
                <a:solidFill>
                  <a:schemeClr val="tx1"/>
                </a:solidFill>
              </a:rPr>
              <a:t>Mustafić</a:t>
            </a:r>
            <a:r>
              <a:rPr lang="de-DE" sz="1800" dirty="0">
                <a:solidFill>
                  <a:schemeClr val="tx1"/>
                </a:solidFill>
              </a:rPr>
              <a:t>, M. (2015). Hochschuldidaktik als quantitativ-empirische Wissenschaft. In Gute Hochschullehre: Eine evidenzbasierte Orientierungshilfe (S. 1–12). Springer, Berlin, Heidelberg. </a:t>
            </a:r>
            <a:r>
              <a:rPr lang="de-DE" sz="1800" dirty="0">
                <a:solidFill>
                  <a:schemeClr val="tx1"/>
                </a:solidFill>
                <a:hlinkClick r:id="rId15"/>
              </a:rPr>
              <a:t>https://doi.org/10.1007/978-3-662-45062-8_1</a:t>
            </a:r>
            <a:r>
              <a:rPr lang="de-DE" sz="1800" dirty="0">
                <a:solidFill>
                  <a:schemeClr val="tx1"/>
                </a:solidFill>
              </a:rPr>
              <a:t> </a:t>
            </a:r>
          </a:p>
          <a:p>
            <a:pPr marL="342900" indent="-342900">
              <a:buFont typeface="Arial" panose="020B0604020202020204" pitchFamily="34" charset="0"/>
              <a:buChar char="•"/>
            </a:pPr>
            <a:r>
              <a:rPr lang="de-DE" sz="1800" dirty="0">
                <a:solidFill>
                  <a:schemeClr val="tx1"/>
                </a:solidFill>
              </a:rPr>
              <a:t>Schneider, W. &amp; Hasselhorn, M. (2008). Handbuch der Pädagogischen Psychologie (Handbuch der Psychologie). Handbuch der Psychologie. Hogrefe. </a:t>
            </a:r>
          </a:p>
          <a:p>
            <a:pPr marL="342900" indent="-342900">
              <a:buFont typeface="Arial" panose="020B0604020202020204" pitchFamily="34" charset="0"/>
              <a:buChar char="•"/>
            </a:pPr>
            <a:r>
              <a:rPr lang="de-DE" sz="1800" dirty="0">
                <a:solidFill>
                  <a:schemeClr val="tx1"/>
                </a:solidFill>
              </a:rPr>
              <a:t>v. Krauß, A.‑S. (2019). Effekte verschiedener Lehrqualitätsmerkmale auf den subjektiven und objektiven studentischen Lernerfolg. Unveröffentlichte Bachelorarbeit, Universität zu Lübeck.</a:t>
            </a:r>
          </a:p>
          <a:p>
            <a:pPr marL="342900" indent="-342900">
              <a:buFont typeface="Arial" panose="020B0604020202020204" pitchFamily="34" charset="0"/>
              <a:buChar char="•"/>
            </a:pPr>
            <a:r>
              <a:rPr lang="de-DE" altLang="de-DE" sz="1800" dirty="0">
                <a:solidFill>
                  <a:schemeClr val="tx1"/>
                </a:solidFill>
              </a:rPr>
              <a:t>Zumbach, J., </a:t>
            </a:r>
            <a:r>
              <a:rPr lang="de-DE" altLang="de-DE" sz="1800" dirty="0" err="1">
                <a:solidFill>
                  <a:schemeClr val="tx1"/>
                </a:solidFill>
              </a:rPr>
              <a:t>Spinath</a:t>
            </a:r>
            <a:r>
              <a:rPr lang="de-DE" altLang="de-DE" sz="1800" dirty="0">
                <a:solidFill>
                  <a:schemeClr val="tx1"/>
                </a:solidFill>
              </a:rPr>
              <a:t>, B., </a:t>
            </a:r>
            <a:r>
              <a:rPr lang="de-DE" altLang="de-DE" sz="1800" dirty="0" err="1">
                <a:solidFill>
                  <a:schemeClr val="tx1"/>
                </a:solidFill>
              </a:rPr>
              <a:t>Schahn</a:t>
            </a:r>
            <a:r>
              <a:rPr lang="de-DE" altLang="de-DE" sz="1800" dirty="0">
                <a:solidFill>
                  <a:schemeClr val="tx1"/>
                </a:solidFill>
              </a:rPr>
              <a:t>, J., Friedrich, M. &amp; Kögel, M. (2007). Entwicklung einer Kurzskala zur Lehrevaluation. In: Krämer, M., Preiser, S., </a:t>
            </a:r>
            <a:r>
              <a:rPr lang="de-DE" altLang="de-DE" sz="1800" dirty="0" err="1">
                <a:solidFill>
                  <a:schemeClr val="tx1"/>
                </a:solidFill>
              </a:rPr>
              <a:t>Brusdeylins</a:t>
            </a:r>
            <a:r>
              <a:rPr lang="de-DE" altLang="de-DE" sz="1800" dirty="0">
                <a:solidFill>
                  <a:schemeClr val="tx1"/>
                </a:solidFill>
              </a:rPr>
              <a:t>, K. (Hrsg.). Psychodidaktik und Evaluation Bd. VI. S. 317-325.  Göttingen: V &amp; R </a:t>
            </a:r>
            <a:r>
              <a:rPr lang="de-DE" altLang="de-DE" sz="1800" dirty="0" err="1">
                <a:solidFill>
                  <a:schemeClr val="tx1"/>
                </a:solidFill>
              </a:rPr>
              <a:t>unipress</a:t>
            </a:r>
            <a:r>
              <a:rPr lang="de-DE" altLang="de-DE" sz="1800" dirty="0">
                <a:solidFill>
                  <a:schemeClr val="tx1"/>
                </a:solidFill>
              </a:rPr>
              <a:t>.</a:t>
            </a:r>
            <a:endParaRPr lang="de-DE" sz="1800" dirty="0">
              <a:solidFill>
                <a:schemeClr val="tx1"/>
              </a:solidFill>
            </a:endParaRPr>
          </a:p>
          <a:p>
            <a:pPr marL="342900" indent="-342900">
              <a:buFont typeface="Arial" panose="020B0604020202020204" pitchFamily="34" charset="0"/>
              <a:buChar char="•"/>
            </a:pPr>
            <a:endParaRPr lang="de-DE" sz="2400" dirty="0">
              <a:solidFill>
                <a:schemeClr val="tx1"/>
              </a:solidFill>
            </a:endParaRPr>
          </a:p>
          <a:p>
            <a:pPr marL="342900" indent="-342900">
              <a:buFont typeface="Arial" panose="020B0604020202020204" pitchFamily="34" charset="0"/>
              <a:buChar char="•"/>
            </a:pPr>
            <a:endParaRPr lang="de-DE" sz="2400" dirty="0">
              <a:solidFill>
                <a:schemeClr val="tx1"/>
              </a:solidFill>
            </a:endParaRPr>
          </a:p>
          <a:p>
            <a:pPr marL="342900" indent="-342900">
              <a:buFont typeface="Arial" panose="020B0604020202020204" pitchFamily="34" charset="0"/>
              <a:buChar char="•"/>
            </a:pPr>
            <a:endParaRPr lang="de-DE" sz="2400" dirty="0">
              <a:solidFill>
                <a:schemeClr val="tx1"/>
              </a:solidFill>
              <a:latin typeface="Myriad Pro" panose="020B0503030403020204" pitchFamily="34" charset="0"/>
            </a:endParaRPr>
          </a:p>
          <a:p>
            <a:pPr marL="685800" indent="-685800">
              <a:buFont typeface="Arial" panose="020B0604020202020204" pitchFamily="34" charset="0"/>
              <a:buChar char="•"/>
            </a:pPr>
            <a:endParaRPr lang="de-DE" sz="3600" dirty="0">
              <a:solidFill>
                <a:schemeClr val="tx1">
                  <a:lumMod val="75000"/>
                  <a:lumOff val="25000"/>
                </a:schemeClr>
              </a:solidFill>
              <a:latin typeface="Myriad Pro" panose="020B0503030403020204" pitchFamily="34" charset="0"/>
            </a:endParaRPr>
          </a:p>
        </p:txBody>
      </p:sp>
    </p:spTree>
    <p:extLst>
      <p:ext uri="{BB962C8B-B14F-4D97-AF65-F5344CB8AC3E}">
        <p14:creationId xmlns:p14="http://schemas.microsoft.com/office/powerpoint/2010/main" val="223596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AAE85F0-BD14-44E1-BB05-13F427D4C8BC}"/>
              </a:ext>
            </a:extLst>
          </p:cNvPr>
          <p:cNvSpPr>
            <a:spLocks noGrp="1"/>
          </p:cNvSpPr>
          <p:nvPr>
            <p:ph type="sldNum" sz="quarter" idx="7"/>
          </p:nvPr>
        </p:nvSpPr>
        <p:spPr/>
        <p:txBody>
          <a:bodyPr/>
          <a:lstStyle/>
          <a:p>
            <a:pPr marL="116205">
              <a:lnSpc>
                <a:spcPct val="100000"/>
              </a:lnSpc>
            </a:pPr>
            <a:fld id="{81D60167-4931-47E6-BA6A-407CBD079E47}" type="slidenum">
              <a:rPr lang="de-DE" smtClean="0"/>
              <a:t>2</a:t>
            </a:fld>
            <a:endParaRPr lang="de-DE" dirty="0"/>
          </a:p>
        </p:txBody>
      </p:sp>
      <p:sp>
        <p:nvSpPr>
          <p:cNvPr id="6" name="Titel 5">
            <a:extLst>
              <a:ext uri="{FF2B5EF4-FFF2-40B4-BE49-F238E27FC236}">
                <a16:creationId xmlns:a16="http://schemas.microsoft.com/office/drawing/2014/main" id="{181CD5D2-B364-4F09-861C-62C5342E4E8C}"/>
              </a:ext>
            </a:extLst>
          </p:cNvPr>
          <p:cNvSpPr>
            <a:spLocks noGrp="1"/>
          </p:cNvSpPr>
          <p:nvPr>
            <p:ph type="title"/>
          </p:nvPr>
        </p:nvSpPr>
        <p:spPr/>
        <p:txBody>
          <a:bodyPr/>
          <a:lstStyle/>
          <a:p>
            <a:r>
              <a:rPr lang="de-DE" dirty="0"/>
              <a:t>Einleitung</a:t>
            </a:r>
          </a:p>
        </p:txBody>
      </p:sp>
      <p:sp>
        <p:nvSpPr>
          <p:cNvPr id="7" name="Textplatzhalter 6">
            <a:extLst>
              <a:ext uri="{FF2B5EF4-FFF2-40B4-BE49-F238E27FC236}">
                <a16:creationId xmlns:a16="http://schemas.microsoft.com/office/drawing/2014/main" id="{2D79E1BC-3F36-4719-8DC0-82A4101E2477}"/>
              </a:ext>
            </a:extLst>
          </p:cNvPr>
          <p:cNvSpPr>
            <a:spLocks noGrp="1"/>
          </p:cNvSpPr>
          <p:nvPr>
            <p:ph type="body" idx="1"/>
          </p:nvPr>
        </p:nvSpPr>
        <p:spPr>
          <a:xfrm>
            <a:off x="914400" y="2628900"/>
            <a:ext cx="16459200" cy="9994018"/>
          </a:xfrm>
        </p:spPr>
        <p:txBody>
          <a:bodyPr/>
          <a:lstStyle/>
          <a:p>
            <a:pPr algn="l" rtl="0"/>
            <a:endParaRPr lang="de-DE" sz="3600" dirty="0">
              <a:solidFill>
                <a:schemeClr val="tx1"/>
              </a:solidFill>
            </a:endParaRPr>
          </a:p>
          <a:p>
            <a:endParaRPr lang="de-DE" sz="3600" dirty="0">
              <a:solidFill>
                <a:schemeClr val="tx1"/>
              </a:solidFill>
            </a:endParaRPr>
          </a:p>
          <a:p>
            <a:endParaRPr lang="de-DE" sz="3600" dirty="0">
              <a:solidFill>
                <a:schemeClr val="tx1"/>
              </a:solidFill>
            </a:endParaRPr>
          </a:p>
          <a:p>
            <a:endParaRPr lang="de-DE" sz="3600" dirty="0">
              <a:solidFill>
                <a:schemeClr val="tx1"/>
              </a:solidFill>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sysClr val="windowText" lastClr="000000"/>
              </a:solidFill>
              <a:effectLst/>
              <a:uLnTx/>
              <a:uFillTx/>
              <a:latin typeface="Myriad Pro" panose="020B0503030403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de-DE" sz="3600" b="0" i="0" u="none" strike="noStrike" kern="1200" cap="none" spc="0" normalizeH="0" baseline="0" noProof="0" dirty="0">
              <a:ln>
                <a:noFill/>
              </a:ln>
              <a:solidFill>
                <a:sysClr val="windowText" lastClr="000000"/>
              </a:solidFill>
              <a:effectLst/>
              <a:uLnTx/>
              <a:uFillTx/>
              <a:latin typeface="Myriad Pro" panose="020B0503030403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de-DE" sz="3600" b="0" i="0" u="none" strike="noStrike" kern="1200" cap="none" spc="0" normalizeH="0" baseline="0" noProof="0" dirty="0">
              <a:ln>
                <a:noFill/>
              </a:ln>
              <a:solidFill>
                <a:sysClr val="windowText" lastClr="000000"/>
              </a:solidFill>
              <a:effectLst/>
              <a:uLnTx/>
              <a:uFillTx/>
              <a:latin typeface="Myriad Pro" panose="020B050303040302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de-DE" sz="3600" b="1" i="0" u="none" strike="noStrike" kern="1200" cap="none" spc="0" normalizeH="0" baseline="0" noProof="0" dirty="0">
                <a:ln>
                  <a:noFill/>
                </a:ln>
                <a:effectLst/>
                <a:uLnTx/>
                <a:uFillTx/>
                <a:latin typeface="Myriad Pro" panose="020B0503030403020204" pitchFamily="34" charset="0"/>
              </a:rPr>
              <a:t>Pandemie</a:t>
            </a:r>
            <a:r>
              <a:rPr kumimoji="0" lang="de-DE" sz="3600" b="0" i="0" u="none" strike="noStrike" kern="1200" cap="none" spc="0" normalizeH="0" baseline="0" noProof="0" dirty="0">
                <a:ln>
                  <a:noFill/>
                </a:ln>
                <a:solidFill>
                  <a:sysClr val="windowText" lastClr="000000"/>
                </a:solidFill>
                <a:effectLst/>
                <a:uLnTx/>
                <a:uFillTx/>
                <a:latin typeface="Myriad Pro" panose="020B0503030403020204" pitchFamily="34" charset="0"/>
              </a:rPr>
              <a:t> </a:t>
            </a:r>
            <a:br>
              <a:rPr kumimoji="0" lang="de-DE" sz="3600" b="0" i="0" u="none" strike="noStrike" kern="1200" cap="none" spc="0" normalizeH="0" baseline="0" noProof="0" dirty="0">
                <a:ln>
                  <a:noFill/>
                </a:ln>
                <a:solidFill>
                  <a:sysClr val="windowText" lastClr="000000"/>
                </a:solidFill>
                <a:effectLst/>
                <a:uLnTx/>
                <a:uFillTx/>
                <a:latin typeface="Myriad Pro" panose="020B0503030403020204" pitchFamily="34" charset="0"/>
              </a:rPr>
            </a:br>
            <a:r>
              <a:rPr kumimoji="0" lang="de-DE" sz="3600" b="0" i="0" u="none" strike="noStrike" kern="1200" cap="none" spc="0" normalizeH="0" baseline="0" noProof="0" dirty="0">
                <a:ln>
                  <a:noFill/>
                </a:ln>
                <a:solidFill>
                  <a:sysClr val="windowText" lastClr="000000"/>
                </a:solidFill>
                <a:effectLst/>
                <a:uLnTx/>
                <a:uFillTx/>
                <a:latin typeface="Myriad Pro" panose="020B0503030403020204" pitchFamily="34" charset="0"/>
              </a:rPr>
              <a:t>Aktuelle Forschung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sysClr val="windowText" lastClr="000000"/>
                </a:solidFill>
                <a:effectLst/>
                <a:uLnTx/>
                <a:uFillTx/>
                <a:latin typeface="Myriad Pro" panose="020B0503030403020204" pitchFamily="34" charset="0"/>
              </a:rPr>
              <a:t>Studierendeneinschätzung</a:t>
            </a:r>
            <a:r>
              <a:rPr kumimoji="0" lang="de-DE" sz="3200" b="0" i="0" u="none" strike="noStrike" kern="1200" cap="none" spc="0" normalizeH="0" noProof="0" dirty="0">
                <a:ln>
                  <a:noFill/>
                </a:ln>
                <a:solidFill>
                  <a:sysClr val="windowText" lastClr="000000"/>
                </a:solidFill>
                <a:effectLst/>
                <a:uLnTx/>
                <a:uFillTx/>
                <a:latin typeface="Myriad Pro" panose="020B0503030403020204" pitchFamily="34" charset="0"/>
              </a:rPr>
              <a:t> des </a:t>
            </a:r>
            <a:r>
              <a:rPr kumimoji="0" lang="de-DE" sz="3200" b="0" i="0" u="none" strike="noStrike" kern="1200" cap="none" spc="0" normalizeH="0" baseline="0" noProof="0" dirty="0">
                <a:ln>
                  <a:noFill/>
                </a:ln>
                <a:solidFill>
                  <a:sysClr val="windowText" lastClr="000000"/>
                </a:solidFill>
                <a:effectLst/>
                <a:uLnTx/>
                <a:uFillTx/>
                <a:latin typeface="Myriad Pro" panose="020B0503030403020204" pitchFamily="34" charset="0"/>
              </a:rPr>
              <a:t>Lernfortschritts, </a:t>
            </a:r>
            <a:r>
              <a:rPr kumimoji="0" lang="de-DE" sz="3200" b="0" i="0" u="none" strike="noStrike" kern="1200" cap="none" spc="0" normalizeH="0" baseline="0" noProof="0" dirty="0" err="1">
                <a:ln>
                  <a:noFill/>
                </a:ln>
                <a:solidFill>
                  <a:sysClr val="windowText" lastClr="000000"/>
                </a:solidFill>
                <a:effectLst/>
                <a:uLnTx/>
                <a:uFillTx/>
                <a:latin typeface="Myriad Pro" panose="020B0503030403020204" pitchFamily="34" charset="0"/>
              </a:rPr>
              <a:t>Dozierendeneinschätzung</a:t>
            </a:r>
            <a:r>
              <a:rPr kumimoji="0" lang="de-DE" sz="3200" b="0" i="0" u="none" strike="noStrike" kern="1200" cap="none" spc="0" normalizeH="0" baseline="0" noProof="0" dirty="0">
                <a:ln>
                  <a:noFill/>
                </a:ln>
                <a:solidFill>
                  <a:sysClr val="windowText" lastClr="000000"/>
                </a:solidFill>
                <a:effectLst/>
                <a:uLnTx/>
                <a:uFillTx/>
                <a:latin typeface="Myriad Pro" panose="020B0503030403020204" pitchFamily="34" charset="0"/>
              </a:rPr>
              <a:t> der Lehrqualität unverändert </a:t>
            </a:r>
            <a:r>
              <a:rPr kumimoji="0" lang="de-DE" b="0" i="0" u="none" strike="noStrike" kern="1200" cap="none" spc="0" normalizeH="0" baseline="0" noProof="0" dirty="0">
                <a:ln>
                  <a:noFill/>
                </a:ln>
                <a:solidFill>
                  <a:sysClr val="windowText" lastClr="000000"/>
                </a:solidFill>
                <a:effectLst/>
                <a:uLnTx/>
                <a:uFillTx/>
                <a:latin typeface="Myriad Pro" panose="020B0503030403020204" pitchFamily="34" charset="0"/>
              </a:rPr>
              <a:t>(</a:t>
            </a:r>
            <a:r>
              <a:rPr kumimoji="0" lang="de-DE" b="0" i="0" u="none" strike="noStrike" kern="1200" cap="none" spc="0" normalizeH="0" baseline="0" noProof="0" dirty="0" err="1">
                <a:ln>
                  <a:noFill/>
                </a:ln>
                <a:solidFill>
                  <a:sysClr val="windowText" lastClr="000000"/>
                </a:solidFill>
                <a:effectLst/>
                <a:uLnTx/>
                <a:uFillTx/>
                <a:latin typeface="Myriad Pro" panose="020B0503030403020204" pitchFamily="34" charset="0"/>
              </a:rPr>
              <a:t>Quesel</a:t>
            </a:r>
            <a:r>
              <a:rPr kumimoji="0" lang="de-DE" b="0" i="0" u="none" strike="noStrike" kern="1200" cap="none" spc="0" normalizeH="0" baseline="0" noProof="0" dirty="0">
                <a:ln>
                  <a:noFill/>
                </a:ln>
                <a:solidFill>
                  <a:sysClr val="windowText" lastClr="000000"/>
                </a:solidFill>
                <a:effectLst/>
                <a:uLnTx/>
                <a:uFillTx/>
                <a:latin typeface="Myriad Pro" panose="020B0503030403020204" pitchFamily="34" charset="0"/>
              </a:rPr>
              <a:t>, 2021)</a:t>
            </a:r>
          </a:p>
          <a:p>
            <a:pPr marL="685800" lvl="1" indent="-228600" algn="l" rtl="0">
              <a:lnSpc>
                <a:spcPct val="90000"/>
              </a:lnSpc>
              <a:spcBef>
                <a:spcPts val="500"/>
              </a:spcBef>
              <a:buFont typeface="Arial" panose="020B0604020202020204" pitchFamily="34" charset="0"/>
              <a:buChar char="•"/>
              <a:defRPr/>
            </a:pPr>
            <a:r>
              <a:rPr lang="de-DE" sz="3200" kern="1200" dirty="0">
                <a:latin typeface="Myriad Pro" panose="020B0503030403020204" pitchFamily="34" charset="0"/>
              </a:rPr>
              <a:t>Zufriedenheit mit eigenem Lernverhalten gesunken </a:t>
            </a:r>
            <a:r>
              <a:rPr kumimoji="0" lang="de-DE" b="0" i="0" u="none" strike="noStrike" kern="1200" cap="none" spc="0" normalizeH="0" baseline="0" noProof="0" dirty="0">
                <a:ln>
                  <a:noFill/>
                </a:ln>
                <a:solidFill>
                  <a:sysClr val="windowText" lastClr="000000"/>
                </a:solidFill>
                <a:effectLst/>
                <a:uLnTx/>
                <a:uFillTx/>
                <a:latin typeface="Myriad Pro" panose="020B0503030403020204" pitchFamily="34" charset="0"/>
              </a:rPr>
              <a:t>(</a:t>
            </a:r>
            <a:r>
              <a:rPr kumimoji="0" lang="de-DE" b="0" i="0" u="none" strike="noStrike" kern="1200" cap="none" spc="0" normalizeH="0" baseline="0" noProof="0" dirty="0" err="1">
                <a:ln>
                  <a:noFill/>
                </a:ln>
                <a:solidFill>
                  <a:sysClr val="windowText" lastClr="000000"/>
                </a:solidFill>
                <a:effectLst/>
                <a:uLnTx/>
                <a:uFillTx/>
                <a:latin typeface="Myriad Pro" panose="020B0503030403020204" pitchFamily="34" charset="0"/>
              </a:rPr>
              <a:t>Lörz</a:t>
            </a:r>
            <a:r>
              <a:rPr kumimoji="0" lang="de-DE" b="0" i="0" u="none" strike="noStrike" kern="1200" cap="none" spc="0" normalizeH="0" baseline="0" noProof="0" dirty="0">
                <a:ln>
                  <a:noFill/>
                </a:ln>
                <a:solidFill>
                  <a:sysClr val="windowText" lastClr="000000"/>
                </a:solidFill>
                <a:effectLst/>
                <a:uLnTx/>
                <a:uFillTx/>
                <a:latin typeface="Myriad Pro" panose="020B0503030403020204" pitchFamily="34" charset="0"/>
              </a:rPr>
              <a:t> et al., 2021; Winde et al., 2020)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sysClr val="windowText" lastClr="000000"/>
                </a:solidFill>
                <a:effectLst/>
                <a:uLnTx/>
                <a:uFillTx/>
                <a:latin typeface="Myriad Pro" panose="020B0503030403020204" pitchFamily="34" charset="0"/>
              </a:rPr>
              <a:t>Prüfungsnoten und Selbstwirksamkeitseinschätzung Psychologiestudierender unverändert</a:t>
            </a:r>
            <a:r>
              <a:rPr kumimoji="0" lang="de-DE" b="0" i="0" u="none" strike="noStrike" kern="1200" cap="none" spc="0" normalizeH="0" baseline="0" noProof="0" dirty="0">
                <a:ln>
                  <a:noFill/>
                </a:ln>
                <a:solidFill>
                  <a:sysClr val="windowText" lastClr="000000"/>
                </a:solidFill>
                <a:effectLst/>
                <a:uLnTx/>
                <a:uFillTx/>
                <a:latin typeface="Myriad Pro" panose="020B0503030403020204" pitchFamily="34" charset="0"/>
              </a:rPr>
              <a:t> (</a:t>
            </a:r>
            <a:r>
              <a:rPr kumimoji="0" lang="de-DE" b="0" i="0" u="none" strike="noStrike" kern="1200" cap="none" spc="0" normalizeH="0" baseline="0" noProof="0" dirty="0" err="1">
                <a:ln>
                  <a:noFill/>
                </a:ln>
                <a:solidFill>
                  <a:sysClr val="windowText" lastClr="000000"/>
                </a:solidFill>
                <a:effectLst/>
                <a:uLnTx/>
                <a:uFillTx/>
                <a:latin typeface="Myriad Pro" panose="020B0503030403020204" pitchFamily="34" charset="0"/>
              </a:rPr>
              <a:t>Talsma</a:t>
            </a:r>
            <a:r>
              <a:rPr kumimoji="0" lang="de-DE" b="0" i="0" u="none" strike="noStrike" kern="1200" cap="none" spc="0" normalizeH="0" baseline="0" noProof="0" dirty="0">
                <a:ln>
                  <a:noFill/>
                </a:ln>
                <a:solidFill>
                  <a:sysClr val="windowText" lastClr="000000"/>
                </a:solidFill>
                <a:effectLst/>
                <a:uLnTx/>
                <a:uFillTx/>
                <a:latin typeface="Myriad Pro" panose="020B0503030403020204" pitchFamily="34" charset="0"/>
              </a:rPr>
              <a:t> et al., 2021)</a:t>
            </a:r>
          </a:p>
          <a:p>
            <a:pPr marL="685800" lvl="1" indent="-228600" algn="l" rtl="0">
              <a:lnSpc>
                <a:spcPct val="90000"/>
              </a:lnSpc>
              <a:spcBef>
                <a:spcPts val="500"/>
              </a:spcBef>
              <a:buFont typeface="Arial" panose="020B0604020202020204" pitchFamily="34" charset="0"/>
              <a:buChar char="•"/>
              <a:defRPr/>
            </a:pPr>
            <a:r>
              <a:rPr lang="de-DE" sz="3200" kern="1200" dirty="0">
                <a:latin typeface="Myriad Pro" panose="020B0503030403020204" pitchFamily="34" charset="0"/>
              </a:rPr>
              <a:t>Verbesserung von Prüfungsnoten </a:t>
            </a:r>
            <a:r>
              <a:rPr kumimoji="0" lang="de-DE" b="0" i="0" u="none" strike="noStrike" kern="1200" cap="none" spc="0" normalizeH="0" baseline="0" noProof="0" dirty="0">
                <a:ln>
                  <a:noFill/>
                </a:ln>
                <a:solidFill>
                  <a:sysClr val="windowText" lastClr="000000"/>
                </a:solidFill>
                <a:effectLst/>
                <a:uLnTx/>
                <a:uFillTx/>
                <a:latin typeface="Myriad Pro" panose="020B0503030403020204" pitchFamily="34" charset="0"/>
              </a:rPr>
              <a:t>(Vargas-Ramos et al., 2021)</a:t>
            </a:r>
          </a:p>
          <a:p>
            <a:pPr marL="457200" indent="-457200">
              <a:buFont typeface="Arial" panose="020B0604020202020204" pitchFamily="34" charset="0"/>
              <a:buChar char="•"/>
            </a:pPr>
            <a:endParaRPr lang="de-DE" sz="3600" dirty="0">
              <a:solidFill>
                <a:schemeClr val="tx1"/>
              </a:solidFill>
            </a:endParaRPr>
          </a:p>
          <a:p>
            <a:pPr marL="457200" indent="-457200">
              <a:buFont typeface="Arial" panose="020B0604020202020204" pitchFamily="34" charset="0"/>
              <a:buChar char="•"/>
            </a:pPr>
            <a:endParaRPr lang="de-DE" sz="3200" dirty="0">
              <a:solidFill>
                <a:schemeClr val="tx1"/>
              </a:solidFill>
            </a:endParaRPr>
          </a:p>
          <a:p>
            <a:pPr marL="457200" indent="-457200">
              <a:buFont typeface="Arial" panose="020B0604020202020204" pitchFamily="34" charset="0"/>
              <a:buChar char="•"/>
            </a:pPr>
            <a:endParaRPr lang="de-DE" sz="3200" dirty="0">
              <a:solidFill>
                <a:schemeClr val="tx1"/>
              </a:solidFill>
            </a:endParaRPr>
          </a:p>
          <a:p>
            <a:pPr marL="457200" indent="-457200">
              <a:buFont typeface="Arial" panose="020B0604020202020204" pitchFamily="34" charset="0"/>
              <a:buChar char="•"/>
            </a:pPr>
            <a:endParaRPr lang="de-DE" sz="3200" dirty="0">
              <a:solidFill>
                <a:schemeClr val="tx1"/>
              </a:solidFill>
            </a:endParaRPr>
          </a:p>
        </p:txBody>
      </p:sp>
      <p:graphicFrame>
        <p:nvGraphicFramePr>
          <p:cNvPr id="3" name="Tabelle 4">
            <a:extLst>
              <a:ext uri="{FF2B5EF4-FFF2-40B4-BE49-F238E27FC236}">
                <a16:creationId xmlns:a16="http://schemas.microsoft.com/office/drawing/2014/main" id="{F091C651-BAED-4DE5-ACBF-5D687DD4D626}"/>
              </a:ext>
            </a:extLst>
          </p:cNvPr>
          <p:cNvGraphicFramePr>
            <a:graphicFrameLocks noGrp="1"/>
          </p:cNvGraphicFramePr>
          <p:nvPr>
            <p:extLst>
              <p:ext uri="{D42A27DB-BD31-4B8C-83A1-F6EECF244321}">
                <p14:modId xmlns:p14="http://schemas.microsoft.com/office/powerpoint/2010/main" val="1162795760"/>
              </p:ext>
            </p:extLst>
          </p:nvPr>
        </p:nvGraphicFramePr>
        <p:xfrm>
          <a:off x="914400" y="2628900"/>
          <a:ext cx="16154400" cy="3505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766191359"/>
                    </a:ext>
                  </a:extLst>
                </a:gridCol>
                <a:gridCol w="4038600">
                  <a:extLst>
                    <a:ext uri="{9D8B030D-6E8A-4147-A177-3AD203B41FA5}">
                      <a16:colId xmlns:a16="http://schemas.microsoft.com/office/drawing/2014/main" val="497609656"/>
                    </a:ext>
                  </a:extLst>
                </a:gridCol>
                <a:gridCol w="4495800">
                  <a:extLst>
                    <a:ext uri="{9D8B030D-6E8A-4147-A177-3AD203B41FA5}">
                      <a16:colId xmlns:a16="http://schemas.microsoft.com/office/drawing/2014/main" val="2024108376"/>
                    </a:ext>
                  </a:extLst>
                </a:gridCol>
                <a:gridCol w="3581400">
                  <a:extLst>
                    <a:ext uri="{9D8B030D-6E8A-4147-A177-3AD203B41FA5}">
                      <a16:colId xmlns:a16="http://schemas.microsoft.com/office/drawing/2014/main" val="2478216064"/>
                    </a:ext>
                  </a:extLst>
                </a:gridCol>
              </a:tblGrid>
              <a:tr h="568960">
                <a:tc gridSpan="2">
                  <a:txBody>
                    <a:bodyPr/>
                    <a:lstStyle/>
                    <a:p>
                      <a:pPr marL="0" indent="0" algn="ctr">
                        <a:buFont typeface="Arial" panose="020B0604020202020204" pitchFamily="34" charset="0"/>
                        <a:buNone/>
                      </a:pPr>
                      <a:r>
                        <a:rPr lang="de-DE" sz="3600" b="1" dirty="0">
                          <a:solidFill>
                            <a:srgbClr val="FF5A00"/>
                          </a:solidFill>
                          <a:latin typeface="Myriad Pro" panose="020B0503030403020204" pitchFamily="34" charset="0"/>
                        </a:rPr>
                        <a:t>Lehrqualität</a:t>
                      </a:r>
                      <a:r>
                        <a:rPr lang="de-DE" sz="3600" b="0" dirty="0">
                          <a:solidFill>
                            <a:srgbClr val="FF5A00"/>
                          </a:solidFill>
                          <a:latin typeface="Myriad Pro" panose="020B0503030403020204" pitchFamily="34" charset="0"/>
                        </a:rPr>
                        <a:t> </a:t>
                      </a:r>
                      <a:r>
                        <a:rPr lang="de-DE" sz="1800" b="0" dirty="0">
                          <a:solidFill>
                            <a:schemeClr val="tx1"/>
                          </a:solidFill>
                          <a:latin typeface="Myriad Pro" panose="020B0503030403020204" pitchFamily="34" charset="0"/>
                        </a:rPr>
                        <a:t>(z.B. Heiner et al., 2016)</a:t>
                      </a:r>
                      <a:endParaRPr lang="de-DE" sz="1800" b="0" dirty="0">
                        <a:latin typeface="Myriad Pro" panose="020B05030304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gridSpan="2">
                  <a:txBody>
                    <a:bodyPr/>
                    <a:lstStyle/>
                    <a:p>
                      <a:pPr marL="0" indent="0" algn="ctr">
                        <a:buFont typeface="Arial" panose="020B0604020202020204" pitchFamily="34" charset="0"/>
                        <a:buNone/>
                      </a:pPr>
                      <a:r>
                        <a:rPr lang="de-DE" sz="3600" b="1" dirty="0">
                          <a:solidFill>
                            <a:srgbClr val="FF5A00"/>
                          </a:solidFill>
                          <a:latin typeface="Myriad Pro" panose="020B0503030403020204" pitchFamily="34" charset="0"/>
                        </a:rPr>
                        <a:t>Studentischer Lernerfolg </a:t>
                      </a:r>
                      <a:r>
                        <a:rPr lang="de-DE" sz="1800" b="0" dirty="0">
                          <a:solidFill>
                            <a:schemeClr val="tx1"/>
                          </a:solidFill>
                          <a:latin typeface="Myriad Pro" panose="020B0503030403020204" pitchFamily="34" charset="0"/>
                        </a:rPr>
                        <a:t>(z.B. Ulrich et al., 2016)</a:t>
                      </a:r>
                      <a:endParaRPr lang="de-DE" sz="1800" b="0" dirty="0">
                        <a:latin typeface="Myriad Pro" panose="020B05030304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3465154725"/>
                  </a:ext>
                </a:extLst>
              </a:tr>
              <a:tr h="370840">
                <a:tc>
                  <a:txBody>
                    <a:bodyPr/>
                    <a:lstStyle/>
                    <a:p>
                      <a:pPr algn="ctr"/>
                      <a:endParaRPr lang="de-DE" sz="3600" b="0" dirty="0">
                        <a:latin typeface="Wingdings 3" panose="05040102010807070707" pitchFamily="18" charset="2"/>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de-DE" sz="3600" b="0" dirty="0">
                          <a:solidFill>
                            <a:schemeClr val="bg1">
                              <a:lumMod val="50000"/>
                            </a:schemeClr>
                          </a:solidFill>
                          <a:latin typeface="Myriad Pro" panose="020B0503030403020204" pitchFamily="34" charset="0"/>
                        </a:rPr>
                        <a:t>…keine einheitlichen Konstrukte…</a:t>
                      </a:r>
                    </a:p>
                    <a:p>
                      <a:pPr algn="ctr"/>
                      <a:endParaRPr lang="de-DE" sz="3200" b="0" dirty="0">
                        <a:solidFill>
                          <a:schemeClr val="bg1">
                            <a:lumMod val="50000"/>
                          </a:schemeClr>
                        </a:solidFill>
                        <a:latin typeface="Myriad Pro" panose="020B0503030403020204" pitchFamily="34" charset="0"/>
                      </a:endParaRPr>
                    </a:p>
                    <a:p>
                      <a:pPr algn="ctr"/>
                      <a:r>
                        <a:rPr lang="de-DE" sz="3600" b="0" dirty="0">
                          <a:latin typeface="Myriad Pro" panose="020B0503030403020204" pitchFamily="34" charset="0"/>
                        </a:rPr>
                        <a:t>Hier betrachtete Aspekte: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p>
                  </a:txBody>
                  <a:tcPr>
                    <a:lnL w="12700" cmpd="sng">
                      <a:noFill/>
                    </a:lnL>
                    <a:lnT w="38100" cmpd="sng">
                      <a:noFill/>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sz="3600" b="0" dirty="0">
                        <a:latin typeface="Wingdings 3" panose="05040102010807070707" pitchFamily="18" charset="2"/>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835491"/>
                  </a:ext>
                </a:extLst>
              </a:tr>
              <a:tr h="370840">
                <a:tc gridSpan="2">
                  <a:txBody>
                    <a:bodyPr/>
                    <a:lstStyle/>
                    <a:p>
                      <a:pPr marL="0" indent="0" algn="ctr" rtl="0">
                        <a:buFont typeface="Arial" panose="020B0604020202020204" pitchFamily="34" charset="0"/>
                        <a:buNone/>
                      </a:pPr>
                      <a:r>
                        <a:rPr lang="de-DE" sz="3600" b="0" dirty="0">
                          <a:solidFill>
                            <a:schemeClr val="tx1"/>
                          </a:solidFill>
                          <a:latin typeface="Myriad Pro" panose="020B0503030403020204" pitchFamily="34" charset="0"/>
                        </a:rPr>
                        <a:t>Lehrveranstaltungsevaluationen </a:t>
                      </a:r>
                      <a:br>
                        <a:rPr lang="de-DE" sz="3600" b="0" dirty="0">
                          <a:solidFill>
                            <a:schemeClr val="tx1"/>
                          </a:solidFill>
                          <a:latin typeface="Myriad Pro" panose="020B0503030403020204" pitchFamily="34" charset="0"/>
                        </a:rPr>
                      </a:br>
                      <a:r>
                        <a:rPr lang="de-DE" sz="1800" b="0" kern="1200" dirty="0">
                          <a:solidFill>
                            <a:sysClr val="windowText" lastClr="000000"/>
                          </a:solidFill>
                          <a:latin typeface="Myriad Pro" panose="020B0503030403020204" pitchFamily="34" charset="0"/>
                        </a:rPr>
                        <a:t>(Heiner et al., 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gridSpan="2">
                  <a:txBody>
                    <a:bodyPr/>
                    <a:lstStyle/>
                    <a:p>
                      <a:pPr marL="0" indent="0" algn="ctr">
                        <a:buFont typeface="Arial" panose="020B0604020202020204" pitchFamily="34" charset="0"/>
                        <a:buNone/>
                      </a:pPr>
                      <a:r>
                        <a:rPr lang="de-DE" sz="3600" b="0" dirty="0">
                          <a:solidFill>
                            <a:schemeClr val="tx1"/>
                          </a:solidFill>
                          <a:latin typeface="Myriad Pro" panose="020B0503030403020204" pitchFamily="34" charset="0"/>
                        </a:rPr>
                        <a:t>Prüfungsnoten &amp; selbsteingeschätzter Lernzuwachs </a:t>
                      </a:r>
                      <a:endParaRPr lang="de-DE" sz="3600" b="0" dirty="0">
                        <a:latin typeface="Myriad Pro" panose="020B05030304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2119190128"/>
                  </a:ext>
                </a:extLst>
              </a:tr>
            </a:tbl>
          </a:graphicData>
        </a:graphic>
      </p:graphicFrame>
    </p:spTree>
    <p:extLst>
      <p:ext uri="{BB962C8B-B14F-4D97-AF65-F5344CB8AC3E}">
        <p14:creationId xmlns:p14="http://schemas.microsoft.com/office/powerpoint/2010/main" val="16300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50E15B-AFCC-410F-9BD8-92BEE3344202}"/>
              </a:ext>
            </a:extLst>
          </p:cNvPr>
          <p:cNvSpPr>
            <a:spLocks noGrp="1"/>
          </p:cNvSpPr>
          <p:nvPr>
            <p:ph type="sldNum" sz="quarter" idx="7"/>
          </p:nvPr>
        </p:nvSpPr>
        <p:spPr/>
        <p:txBody>
          <a:bodyPr/>
          <a:lstStyle/>
          <a:p>
            <a:pPr marL="116205">
              <a:lnSpc>
                <a:spcPct val="100000"/>
              </a:lnSpc>
            </a:pPr>
            <a:fld id="{81D60167-4931-47E6-BA6A-407CBD079E47}" type="slidenum">
              <a:rPr lang="de-DE" smtClean="0"/>
              <a:t>3</a:t>
            </a:fld>
            <a:endParaRPr lang="de-DE" dirty="0"/>
          </a:p>
        </p:txBody>
      </p:sp>
      <p:sp>
        <p:nvSpPr>
          <p:cNvPr id="3" name="Titel 2">
            <a:extLst>
              <a:ext uri="{FF2B5EF4-FFF2-40B4-BE49-F238E27FC236}">
                <a16:creationId xmlns:a16="http://schemas.microsoft.com/office/drawing/2014/main" id="{DC559118-0516-4286-9158-069E50988BBD}"/>
              </a:ext>
            </a:extLst>
          </p:cNvPr>
          <p:cNvSpPr>
            <a:spLocks noGrp="1"/>
          </p:cNvSpPr>
          <p:nvPr>
            <p:ph type="title"/>
          </p:nvPr>
        </p:nvSpPr>
        <p:spPr/>
        <p:txBody>
          <a:bodyPr/>
          <a:lstStyle/>
          <a:p>
            <a:r>
              <a:rPr lang="de-DE" dirty="0"/>
              <a:t>Ziel der Arbeit</a:t>
            </a:r>
          </a:p>
        </p:txBody>
      </p:sp>
      <p:sp>
        <p:nvSpPr>
          <p:cNvPr id="4" name="Textplatzhalter 3">
            <a:extLst>
              <a:ext uri="{FF2B5EF4-FFF2-40B4-BE49-F238E27FC236}">
                <a16:creationId xmlns:a16="http://schemas.microsoft.com/office/drawing/2014/main" id="{437F7E87-37B4-46B7-8A75-5B922112024F}"/>
              </a:ext>
            </a:extLst>
          </p:cNvPr>
          <p:cNvSpPr>
            <a:spLocks noGrp="1"/>
          </p:cNvSpPr>
          <p:nvPr>
            <p:ph type="body" idx="1"/>
          </p:nvPr>
        </p:nvSpPr>
        <p:spPr>
          <a:xfrm>
            <a:off x="914400" y="2628900"/>
            <a:ext cx="16459200" cy="12972782"/>
          </a:xfrm>
        </p:spPr>
        <p:txBody>
          <a:bodyPr/>
          <a:lstStyle/>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1</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Der gemessene studentische Lernerfolg (GLE) verändert sich nicht über den betrachteten Zeitraum. </a:t>
            </a:r>
          </a:p>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2: </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Der selbsteingeschätzte studentische Lernerfolg (SLE) verändert sich nicht über den betrachteten Zeitraum. </a:t>
            </a:r>
          </a:p>
          <a:p>
            <a:pPr lvl="0" algn="just">
              <a:lnSpc>
                <a:spcPct val="150000"/>
              </a:lnSpc>
            </a:pPr>
            <a:endPar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3:</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Zwischen dem selbsteingeschätzten (SLE) und dem objektiv gemessenen (GLE) studentischen Lernerfolg besteht ein positiver Zusammenhang</a:t>
            </a:r>
          </a:p>
          <a:p>
            <a:pPr marL="342900" indent="-342900" algn="just">
              <a:lnSpc>
                <a:spcPct val="150000"/>
              </a:lnSpc>
              <a:buFont typeface="Arial" panose="020B0604020202020204" pitchFamily="34" charset="0"/>
              <a:buChar char="-"/>
            </a:pPr>
            <a:endPar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4:</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Der Einfluss der Lehrqualitätsmerkmale als Prädiktoren für objektivgemessenen Lernerfolg verändert sich während der Covid-19 Pandemie (Jahr 2020, 2021 und 2022) im Vergleich zu den betrachteten Jahren (2017, 2018 und 2019) davor.  </a:t>
            </a: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a:t>
            </a:r>
            <a:endPar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5:</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Der Einfluss der Lehrqualitätsmerkmale als Prädiktoren für selbsteingeschätzten Lernerfolg verändert sich während der Covid-19 Pandemie (Jahr 2020, 2021 und 2022) im Vergleich zu den betrachteten Jahren (2017, 2018 und 2019) davor.  </a:t>
            </a:r>
          </a:p>
          <a:p>
            <a:pPr marL="342900" indent="-342900" algn="just">
              <a:lnSpc>
                <a:spcPct val="150000"/>
              </a:lnSpc>
              <a:buFont typeface="Arial" panose="020B0604020202020204" pitchFamily="34" charset="0"/>
              <a:buChar char="-"/>
            </a:pPr>
            <a:endParaRPr lang="de-DE" sz="1800" dirty="0">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endParaRPr lang="de-DE" sz="1800" dirty="0">
              <a:effectLst/>
              <a:latin typeface="Myriad Pro" panose="020B0503030403020204" pitchFamily="34" charset="0"/>
              <a:ea typeface="Calibri" panose="020F0502020204030204" pitchFamily="34" charset="0"/>
              <a:cs typeface="Times New Roman" panose="02020603050405020304" pitchFamily="18" charset="0"/>
            </a:endParaRPr>
          </a:p>
          <a:p>
            <a:endParaRPr lang="de-DE" dirty="0">
              <a:latin typeface="Myriad Pro" panose="020B0503030403020204" pitchFamily="34" charset="0"/>
            </a:endParaRPr>
          </a:p>
        </p:txBody>
      </p:sp>
    </p:spTree>
    <p:extLst>
      <p:ext uri="{BB962C8B-B14F-4D97-AF65-F5344CB8AC3E}">
        <p14:creationId xmlns:p14="http://schemas.microsoft.com/office/powerpoint/2010/main" val="32838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F7782AF-8027-4CB3-B048-E9332F9E7347}"/>
              </a:ext>
            </a:extLst>
          </p:cNvPr>
          <p:cNvSpPr>
            <a:spLocks noGrp="1"/>
          </p:cNvSpPr>
          <p:nvPr>
            <p:ph type="sldNum" sz="quarter" idx="7"/>
          </p:nvPr>
        </p:nvSpPr>
        <p:spPr/>
        <p:txBody>
          <a:bodyPr/>
          <a:lstStyle/>
          <a:p>
            <a:pPr marL="116205">
              <a:lnSpc>
                <a:spcPct val="100000"/>
              </a:lnSpc>
            </a:pPr>
            <a:fld id="{81D60167-4931-47E6-BA6A-407CBD079E47}" type="slidenum">
              <a:rPr lang="de-DE" smtClean="0"/>
              <a:t>4</a:t>
            </a:fld>
            <a:endParaRPr lang="de-DE" dirty="0"/>
          </a:p>
        </p:txBody>
      </p:sp>
      <p:sp>
        <p:nvSpPr>
          <p:cNvPr id="3" name="Titel 2">
            <a:extLst>
              <a:ext uri="{FF2B5EF4-FFF2-40B4-BE49-F238E27FC236}">
                <a16:creationId xmlns:a16="http://schemas.microsoft.com/office/drawing/2014/main" id="{EBFC10DD-29CE-4168-A279-EA0EDEE8623E}"/>
              </a:ext>
            </a:extLst>
          </p:cNvPr>
          <p:cNvSpPr>
            <a:spLocks noGrp="1"/>
          </p:cNvSpPr>
          <p:nvPr>
            <p:ph type="title"/>
          </p:nvPr>
        </p:nvSpPr>
        <p:spPr/>
        <p:txBody>
          <a:bodyPr/>
          <a:lstStyle/>
          <a:p>
            <a:r>
              <a:rPr lang="de-DE" dirty="0"/>
              <a:t>Methoden</a:t>
            </a:r>
          </a:p>
        </p:txBody>
      </p:sp>
      <p:sp>
        <p:nvSpPr>
          <p:cNvPr id="4" name="Textplatzhalter 3">
            <a:extLst>
              <a:ext uri="{FF2B5EF4-FFF2-40B4-BE49-F238E27FC236}">
                <a16:creationId xmlns:a16="http://schemas.microsoft.com/office/drawing/2014/main" id="{28126410-11C6-4A6B-8605-34B92A8A4E9B}"/>
              </a:ext>
            </a:extLst>
          </p:cNvPr>
          <p:cNvSpPr>
            <a:spLocks noGrp="1"/>
          </p:cNvSpPr>
          <p:nvPr>
            <p:ph type="body" idx="1"/>
          </p:nvPr>
        </p:nvSpPr>
        <p:spPr>
          <a:xfrm>
            <a:off x="5304961" y="1179058"/>
            <a:ext cx="11546033" cy="1231106"/>
          </a:xfrm>
        </p:spPr>
        <p:txBody>
          <a:bodyPr/>
          <a:lstStyle/>
          <a:p>
            <a:r>
              <a:rPr lang="de-DE" sz="8000" dirty="0"/>
              <a:t>Datenquelle</a:t>
            </a:r>
          </a:p>
        </p:txBody>
      </p:sp>
      <p:sp>
        <p:nvSpPr>
          <p:cNvPr id="6" name="Rechteck: abgerundete Ecken 5">
            <a:extLst>
              <a:ext uri="{FF2B5EF4-FFF2-40B4-BE49-F238E27FC236}">
                <a16:creationId xmlns:a16="http://schemas.microsoft.com/office/drawing/2014/main" id="{E1DDC61C-B185-4FC1-BD70-81E3661F7060}"/>
              </a:ext>
            </a:extLst>
          </p:cNvPr>
          <p:cNvSpPr/>
          <p:nvPr/>
        </p:nvSpPr>
        <p:spPr>
          <a:xfrm>
            <a:off x="751205" y="2476500"/>
            <a:ext cx="7706995" cy="9302751"/>
          </a:xfrm>
          <a:prstGeom prst="roundRect">
            <a:avLst/>
          </a:prstGeom>
          <a:solidFill>
            <a:srgbClr val="006E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3600" b="1" dirty="0">
                <a:latin typeface="Myriad Pro" panose="020B0503030403020204" pitchFamily="34" charset="0"/>
              </a:rPr>
              <a:t>Lehrqualitätsmerkmale</a:t>
            </a:r>
          </a:p>
          <a:p>
            <a:pPr algn="ctr"/>
            <a:r>
              <a:rPr lang="de-DE" sz="3600" i="1" dirty="0">
                <a:latin typeface="Myriad Pro" panose="020B0503030403020204" pitchFamily="34" charset="0"/>
              </a:rPr>
              <a:t>Items des Evaluationsfragebogens</a:t>
            </a:r>
          </a:p>
          <a:p>
            <a:pPr algn="ctr"/>
            <a:r>
              <a:rPr lang="de-DE" i="1" dirty="0">
                <a:latin typeface="Myriad Pro" panose="020B0503030403020204" pitchFamily="34" charset="0"/>
              </a:rPr>
              <a:t>(angelehnt an Heidelberger Kurzskala, Zumbach et al., 2007)</a:t>
            </a:r>
          </a:p>
          <a:p>
            <a:pPr algn="ctr"/>
            <a:endParaRPr lang="de-DE" dirty="0">
              <a:latin typeface="Myriad Pro" panose="020B0503030403020204" pitchFamily="34" charset="0"/>
            </a:endParaRPr>
          </a:p>
          <a:p>
            <a:pPr marL="342900" indent="-342900">
              <a:buFont typeface="Arial" panose="020B0604020202020204" pitchFamily="34" charset="0"/>
              <a:buChar char="•"/>
            </a:pPr>
            <a:r>
              <a:rPr lang="de-DE" sz="2800" dirty="0">
                <a:effectLst/>
                <a:latin typeface="Myriad Pro" panose="020B0503030403020204" pitchFamily="34" charset="0"/>
                <a:ea typeface="Calibri" panose="020F0502020204030204" pitchFamily="34" charset="0"/>
                <a:cs typeface="Times New Roman" panose="02020603050405020304" pitchFamily="18" charset="0"/>
              </a:rPr>
              <a:t>Vorinteresse (Kontrollvariable)</a:t>
            </a:r>
            <a:endParaRPr lang="de-DE" sz="2800" dirty="0">
              <a:latin typeface="Myriad Pro" panose="020B0503030403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de-DE" sz="2800" dirty="0">
                <a:effectLst/>
                <a:latin typeface="Myriad Pro" panose="020B0503030403020204" pitchFamily="34" charset="0"/>
                <a:ea typeface="Calibri" panose="020F0502020204030204" pitchFamily="34" charset="0"/>
                <a:cs typeface="Times New Roman" panose="02020603050405020304" pitchFamily="18" charset="0"/>
              </a:rPr>
              <a:t>Qualität der inhaltlichen Struktur</a:t>
            </a:r>
            <a:endParaRPr lang="de-DE" sz="2800" dirty="0">
              <a:latin typeface="Myriad Pro" panose="020B0503030403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de-DE" sz="2800" dirty="0">
                <a:effectLst/>
                <a:latin typeface="Myriad Pro" panose="020B0503030403020204" pitchFamily="34" charset="0"/>
                <a:ea typeface="ArialMT"/>
                <a:cs typeface="ArialMT"/>
              </a:rPr>
              <a:t>Qualität der Organisation</a:t>
            </a:r>
          </a:p>
          <a:p>
            <a:pPr marL="342900" indent="-342900">
              <a:buFont typeface="Arial" panose="020B0604020202020204" pitchFamily="34" charset="0"/>
              <a:buChar char="•"/>
            </a:pPr>
            <a:r>
              <a:rPr lang="de-DE" sz="2800" dirty="0">
                <a:effectLst/>
                <a:latin typeface="Myriad Pro" panose="020B0503030403020204" pitchFamily="34" charset="0"/>
                <a:ea typeface="ArialMT"/>
                <a:cs typeface="ArialMT"/>
              </a:rPr>
              <a:t>Qualität der Inhaltsveranschaulichung</a:t>
            </a:r>
            <a:endParaRPr lang="de-DE" sz="2800" dirty="0">
              <a:latin typeface="Myriad Pro" panose="020B0503030403020204" pitchFamily="34" charset="0"/>
              <a:ea typeface="ArialMT"/>
              <a:cs typeface="ArialMT"/>
            </a:endParaRPr>
          </a:p>
          <a:p>
            <a:pPr marL="342900" indent="-342900">
              <a:buFont typeface="Arial" panose="020B0604020202020204" pitchFamily="34" charset="0"/>
              <a:buChar char="•"/>
            </a:pPr>
            <a:r>
              <a:rPr lang="de-DE" sz="2800" dirty="0">
                <a:effectLst/>
                <a:latin typeface="Myriad Pro" panose="020B0503030403020204" pitchFamily="34" charset="0"/>
                <a:ea typeface="ArialMT"/>
                <a:cs typeface="ArialMT"/>
              </a:rPr>
              <a:t>Qualität zusätzlicher Ressourcen</a:t>
            </a:r>
          </a:p>
          <a:p>
            <a:pPr marL="342900" indent="-342900">
              <a:buFont typeface="Arial" panose="020B0604020202020204" pitchFamily="34" charset="0"/>
              <a:buChar char="•"/>
            </a:pPr>
            <a:r>
              <a:rPr lang="de-DE" sz="2800" dirty="0">
                <a:latin typeface="Myriad Pro" panose="020B0503030403020204" pitchFamily="34" charset="0"/>
                <a:ea typeface="ArialMT"/>
                <a:cs typeface="ArialMT"/>
              </a:rPr>
              <a:t>Rentabilität der Vorlesung</a:t>
            </a:r>
            <a:endParaRPr lang="de-DE" sz="2800" dirty="0">
              <a:effectLst/>
              <a:latin typeface="Myriad Pro" panose="020B0503030403020204" pitchFamily="34" charset="0"/>
              <a:ea typeface="ArialMT"/>
              <a:cs typeface="ArialMT"/>
            </a:endParaRPr>
          </a:p>
          <a:p>
            <a:pPr marL="342900" indent="-342900">
              <a:buFont typeface="Arial" panose="020B0604020202020204" pitchFamily="34" charset="0"/>
              <a:buChar char="•"/>
            </a:pPr>
            <a:r>
              <a:rPr lang="de-DE" sz="2800" dirty="0">
                <a:latin typeface="Myriad Pro" panose="020B0503030403020204" pitchFamily="34" charset="0"/>
              </a:rPr>
              <a:t>Rentabilität zusätzlicher Termine</a:t>
            </a:r>
          </a:p>
          <a:p>
            <a:pPr marL="342900" indent="-342900">
              <a:buFont typeface="Arial" panose="020B0604020202020204" pitchFamily="34" charset="0"/>
              <a:buChar char="•"/>
            </a:pPr>
            <a:r>
              <a:rPr lang="de-DE" sz="2800" dirty="0">
                <a:effectLst/>
                <a:latin typeface="Myriad Pro" panose="020B0503030403020204" pitchFamily="34" charset="0"/>
                <a:ea typeface="ArialMT"/>
                <a:cs typeface="ArialMT"/>
              </a:rPr>
              <a:t>Menge investierter Zeit</a:t>
            </a:r>
          </a:p>
          <a:p>
            <a:pPr marL="342900" indent="-342900">
              <a:buFont typeface="Arial" panose="020B0604020202020204" pitchFamily="34" charset="0"/>
              <a:buChar char="•"/>
            </a:pPr>
            <a:r>
              <a:rPr lang="de-DE" sz="2800" dirty="0">
                <a:effectLst/>
                <a:latin typeface="Myriad Pro" panose="020B0503030403020204" pitchFamily="34" charset="0"/>
                <a:ea typeface="ArialMT"/>
                <a:cs typeface="ArialMT"/>
              </a:rPr>
              <a:t>Qualität der Inhaltsvermittlung</a:t>
            </a:r>
            <a:endParaRPr lang="de-DE" sz="2800" dirty="0">
              <a:latin typeface="Myriad Pro" panose="020B0503030403020204" pitchFamily="34" charset="0"/>
              <a:ea typeface="ArialMT"/>
              <a:cs typeface="ArialMT"/>
            </a:endParaRPr>
          </a:p>
          <a:p>
            <a:pPr marL="342900" indent="-342900">
              <a:buFont typeface="Arial" panose="020B0604020202020204" pitchFamily="34" charset="0"/>
              <a:buChar char="•"/>
            </a:pPr>
            <a:r>
              <a:rPr lang="de-DE" sz="2800" dirty="0">
                <a:effectLst/>
                <a:latin typeface="Myriad Pro" panose="020B0503030403020204" pitchFamily="34" charset="0"/>
                <a:ea typeface="ArialMT"/>
                <a:cs typeface="ArialMT"/>
              </a:rPr>
              <a:t>Bewusstsein über Relevanz des Moduls</a:t>
            </a:r>
          </a:p>
          <a:p>
            <a:pPr marL="342900" indent="-342900">
              <a:buFont typeface="Arial" panose="020B0604020202020204" pitchFamily="34" charset="0"/>
              <a:buChar char="•"/>
            </a:pPr>
            <a:r>
              <a:rPr lang="de-DE" sz="2800" dirty="0">
                <a:effectLst/>
                <a:latin typeface="Myriad Pro" panose="020B0503030403020204" pitchFamily="34" charset="0"/>
                <a:ea typeface="ArialMT"/>
                <a:cs typeface="ArialMT"/>
              </a:rPr>
              <a:t>Interessensförderung</a:t>
            </a:r>
            <a:endParaRPr lang="de-DE" sz="2800" dirty="0">
              <a:latin typeface="Myriad Pro" panose="020B0503030403020204" pitchFamily="34" charset="0"/>
              <a:ea typeface="ArialMT"/>
              <a:cs typeface="ArialMT"/>
            </a:endParaRPr>
          </a:p>
          <a:p>
            <a:pPr marL="342900" indent="-342900">
              <a:buFont typeface="Arial" panose="020B0604020202020204" pitchFamily="34" charset="0"/>
              <a:buChar char="•"/>
            </a:pPr>
            <a:r>
              <a:rPr lang="de-DE" sz="2800" dirty="0">
                <a:solidFill>
                  <a:schemeClr val="bg1">
                    <a:lumMod val="65000"/>
                  </a:schemeClr>
                </a:solidFill>
                <a:latin typeface="Myriad Pro" panose="020B0503030403020204" pitchFamily="34" charset="0"/>
              </a:rPr>
              <a:t>Gesamtbeurteilung (exkludiert wg. Multikollinearität)</a:t>
            </a:r>
          </a:p>
          <a:p>
            <a:endParaRPr lang="de-DE" dirty="0">
              <a:latin typeface="Myriad Pro" panose="020B0503030403020204" pitchFamily="34" charset="0"/>
            </a:endParaRPr>
          </a:p>
          <a:p>
            <a:r>
              <a:rPr lang="de-DE" sz="3600" i="1" dirty="0">
                <a:latin typeface="Myriad Pro" panose="020B0503030403020204" pitchFamily="34" charset="0"/>
              </a:rPr>
              <a:t>N</a:t>
            </a:r>
            <a:r>
              <a:rPr lang="de-DE" sz="3600" dirty="0">
                <a:latin typeface="Myriad Pro" panose="020B0503030403020204" pitchFamily="34" charset="0"/>
              </a:rPr>
              <a:t> = 3665 Evaluationsbögen </a:t>
            </a:r>
          </a:p>
          <a:p>
            <a:r>
              <a:rPr lang="de-DE" sz="3600" i="1" dirty="0">
                <a:latin typeface="Myriad Pro" panose="020B0503030403020204" pitchFamily="34" charset="0"/>
              </a:rPr>
              <a:t>M</a:t>
            </a:r>
            <a:r>
              <a:rPr lang="de-DE" sz="3600" dirty="0">
                <a:latin typeface="Myriad Pro" panose="020B0503030403020204" pitchFamily="34" charset="0"/>
              </a:rPr>
              <a:t> = 35.93 pro Modul</a:t>
            </a:r>
          </a:p>
        </p:txBody>
      </p:sp>
      <p:sp>
        <p:nvSpPr>
          <p:cNvPr id="7" name="Rechteck: abgerundete Ecken 6">
            <a:extLst>
              <a:ext uri="{FF2B5EF4-FFF2-40B4-BE49-F238E27FC236}">
                <a16:creationId xmlns:a16="http://schemas.microsoft.com/office/drawing/2014/main" id="{E746BDC9-23CD-4E0D-8E64-C034A48B067F}"/>
              </a:ext>
            </a:extLst>
          </p:cNvPr>
          <p:cNvSpPr/>
          <p:nvPr/>
        </p:nvSpPr>
        <p:spPr>
          <a:xfrm>
            <a:off x="9144000" y="6598140"/>
            <a:ext cx="8229600" cy="369696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3600" b="1" dirty="0">
                <a:latin typeface="Myriad Pro" panose="020B0503030403020204" pitchFamily="34" charset="0"/>
              </a:rPr>
              <a:t>Gemessener Lernerfolg (GLE)</a:t>
            </a:r>
          </a:p>
          <a:p>
            <a:pPr algn="ctr"/>
            <a:r>
              <a:rPr lang="de-DE" sz="3600" i="1" dirty="0">
                <a:latin typeface="Myriad Pro" panose="020B0503030403020204" pitchFamily="34" charset="0"/>
              </a:rPr>
              <a:t>Prüfungsnoten</a:t>
            </a:r>
          </a:p>
          <a:p>
            <a:pPr algn="ctr"/>
            <a:endParaRPr lang="de-DE" sz="2800" dirty="0">
              <a:latin typeface="Myriad Pro" panose="020B0503030403020204" pitchFamily="34" charset="0"/>
            </a:endParaRPr>
          </a:p>
          <a:p>
            <a:r>
              <a:rPr lang="de-DE" sz="3600" i="1" dirty="0">
                <a:latin typeface="Myriad Pro" panose="020B0503030403020204" pitchFamily="34" charset="0"/>
              </a:rPr>
              <a:t>N</a:t>
            </a:r>
            <a:r>
              <a:rPr lang="de-DE" sz="3600" dirty="0">
                <a:latin typeface="Myriad Pro" panose="020B0503030403020204" pitchFamily="34" charset="0"/>
              </a:rPr>
              <a:t> = 6912 Noten bestandener Prüfungen</a:t>
            </a:r>
          </a:p>
          <a:p>
            <a:r>
              <a:rPr lang="de-DE" sz="3600" i="1" dirty="0">
                <a:latin typeface="Myriad Pro" panose="020B0503030403020204" pitchFamily="34" charset="0"/>
              </a:rPr>
              <a:t>M</a:t>
            </a:r>
            <a:r>
              <a:rPr lang="de-DE" sz="3600" dirty="0">
                <a:latin typeface="Myriad Pro" panose="020B0503030403020204" pitchFamily="34" charset="0"/>
              </a:rPr>
              <a:t> = 67.76  pro Modul</a:t>
            </a:r>
          </a:p>
        </p:txBody>
      </p:sp>
      <p:sp>
        <p:nvSpPr>
          <p:cNvPr id="8" name="Rechteck: abgerundete Ecken 7">
            <a:extLst>
              <a:ext uri="{FF2B5EF4-FFF2-40B4-BE49-F238E27FC236}">
                <a16:creationId xmlns:a16="http://schemas.microsoft.com/office/drawing/2014/main" id="{E9826E90-71D2-4817-8538-B0583469C5A4}"/>
              </a:ext>
            </a:extLst>
          </p:cNvPr>
          <p:cNvSpPr/>
          <p:nvPr/>
        </p:nvSpPr>
        <p:spPr>
          <a:xfrm>
            <a:off x="9144000" y="2690564"/>
            <a:ext cx="8229600" cy="2197814"/>
          </a:xfrm>
          <a:prstGeom prst="roundRect">
            <a:avLst/>
          </a:prstGeom>
          <a:solidFill>
            <a:srgbClr val="006E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3600" b="1" dirty="0">
                <a:latin typeface="Myriad Pro" panose="020B0503030403020204" pitchFamily="34" charset="0"/>
              </a:rPr>
              <a:t>Selbsteingeschätzter Lernerfolg (SLE)</a:t>
            </a:r>
          </a:p>
          <a:p>
            <a:pPr algn="ctr"/>
            <a:r>
              <a:rPr lang="de-DE" sz="3600" i="1" dirty="0">
                <a:latin typeface="Myriad Pro" panose="020B0503030403020204" pitchFamily="34" charset="0"/>
              </a:rPr>
              <a:t>Item „Lernzuwachs“ des Evaluations-fragebogens</a:t>
            </a:r>
          </a:p>
          <a:p>
            <a:pPr algn="ctr"/>
            <a:endParaRPr lang="de-DE" sz="3600" dirty="0">
              <a:latin typeface="Myriad Pro" panose="020B0503030403020204" pitchFamily="34" charset="0"/>
            </a:endParaRPr>
          </a:p>
        </p:txBody>
      </p:sp>
      <p:cxnSp>
        <p:nvCxnSpPr>
          <p:cNvPr id="10" name="Gerade Verbindung mit Pfeil 9">
            <a:extLst>
              <a:ext uri="{FF2B5EF4-FFF2-40B4-BE49-F238E27FC236}">
                <a16:creationId xmlns:a16="http://schemas.microsoft.com/office/drawing/2014/main" id="{E2525D13-E8E3-404D-BACC-1429DCC5C56A}"/>
              </a:ext>
            </a:extLst>
          </p:cNvPr>
          <p:cNvCxnSpPr>
            <a:cxnSpLocks/>
          </p:cNvCxnSpPr>
          <p:nvPr/>
        </p:nvCxnSpPr>
        <p:spPr>
          <a:xfrm flipV="1">
            <a:off x="8458199" y="5067300"/>
            <a:ext cx="2057401" cy="1066800"/>
          </a:xfrm>
          <a:prstGeom prst="straightConnector1">
            <a:avLst/>
          </a:prstGeom>
          <a:ln w="38100">
            <a:solidFill>
              <a:srgbClr val="006E86"/>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8A319324-EC3E-4596-B4E3-EC29FF252AEE}"/>
              </a:ext>
            </a:extLst>
          </p:cNvPr>
          <p:cNvSpPr txBox="1"/>
          <p:nvPr/>
        </p:nvSpPr>
        <p:spPr>
          <a:xfrm>
            <a:off x="1066800" y="12068770"/>
            <a:ext cx="16078200" cy="923330"/>
          </a:xfrm>
          <a:prstGeom prst="rect">
            <a:avLst/>
          </a:prstGeom>
          <a:noFill/>
        </p:spPr>
        <p:txBody>
          <a:bodyPr wrap="square" rtlCol="0">
            <a:spAutoFit/>
          </a:bodyPr>
          <a:lstStyle/>
          <a:p>
            <a:pPr algn="ctr"/>
            <a:r>
              <a:rPr lang="de-DE" sz="3600" b="1" dirty="0">
                <a:solidFill>
                  <a:srgbClr val="FF5A00"/>
                </a:solidFill>
                <a:latin typeface="Myriad Pro" panose="020B0503030403020204" pitchFamily="34" charset="0"/>
              </a:rPr>
              <a:t>N = 17 Psychologie-Pflichtmodule (B.Sc.+</a:t>
            </a:r>
            <a:r>
              <a:rPr lang="de-DE" sz="3600" b="1" dirty="0" err="1">
                <a:solidFill>
                  <a:srgbClr val="FF5A00"/>
                </a:solidFill>
                <a:latin typeface="Myriad Pro" panose="020B0503030403020204" pitchFamily="34" charset="0"/>
              </a:rPr>
              <a:t>M.Sc</a:t>
            </a:r>
            <a:r>
              <a:rPr lang="de-DE" sz="3600" b="1" dirty="0">
                <a:solidFill>
                  <a:srgbClr val="FF5A00"/>
                </a:solidFill>
                <a:latin typeface="Myriad Pro" panose="020B0503030403020204" pitchFamily="34" charset="0"/>
              </a:rPr>
              <a:t>.) der </a:t>
            </a:r>
            <a:r>
              <a:rPr lang="de-DE" sz="3600" b="1" dirty="0" err="1">
                <a:solidFill>
                  <a:srgbClr val="FF5A00"/>
                </a:solidFill>
                <a:latin typeface="Myriad Pro" panose="020B0503030403020204" pitchFamily="34" charset="0"/>
              </a:rPr>
              <a:t>UzL</a:t>
            </a:r>
            <a:endParaRPr lang="de-DE" sz="3600" b="1" dirty="0">
              <a:solidFill>
                <a:srgbClr val="FF5A00"/>
              </a:solidFill>
              <a:latin typeface="Myriad Pro" panose="020B0503030403020204" pitchFamily="34" charset="0"/>
            </a:endParaRPr>
          </a:p>
          <a:p>
            <a:pPr algn="ctr"/>
            <a:r>
              <a:rPr lang="de-DE" dirty="0">
                <a:solidFill>
                  <a:srgbClr val="FF5A00"/>
                </a:solidFill>
                <a:latin typeface="Myriad Pro" panose="020B0503030403020204" pitchFamily="34" charset="0"/>
              </a:rPr>
              <a:t>Mind. 10 Evaluationsrückläufe und Klausurnoten je Semester; durchgängig angeboten über die Studienjahre 2017-2022; keine Ausreißer durch </a:t>
            </a:r>
            <a:r>
              <a:rPr lang="de-DE" dirty="0" err="1">
                <a:solidFill>
                  <a:srgbClr val="FF5A00"/>
                </a:solidFill>
                <a:latin typeface="Myriad Pro" panose="020B0503030403020204" pitchFamily="34" charset="0"/>
              </a:rPr>
              <a:t>Dozierendenwechsel</a:t>
            </a:r>
            <a:endParaRPr lang="de-DE" dirty="0">
              <a:solidFill>
                <a:srgbClr val="FF5A00"/>
              </a:solidFill>
              <a:latin typeface="Myriad Pro" panose="020B0503030403020204" pitchFamily="34" charset="0"/>
            </a:endParaRPr>
          </a:p>
        </p:txBody>
      </p:sp>
    </p:spTree>
    <p:extLst>
      <p:ext uri="{BB962C8B-B14F-4D97-AF65-F5344CB8AC3E}">
        <p14:creationId xmlns:p14="http://schemas.microsoft.com/office/powerpoint/2010/main" val="193401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5</a:t>
            </a:fld>
            <a:endParaRPr lang="de-DE" dirty="0"/>
          </a:p>
        </p:txBody>
      </p:sp>
      <p:sp>
        <p:nvSpPr>
          <p:cNvPr id="3" name="Titel 2"/>
          <p:cNvSpPr>
            <a:spLocks noGrp="1"/>
          </p:cNvSpPr>
          <p:nvPr>
            <p:ph type="title"/>
          </p:nvPr>
        </p:nvSpPr>
        <p:spPr/>
        <p:txBody>
          <a:bodyPr/>
          <a:lstStyle/>
          <a:p>
            <a:r>
              <a:rPr lang="de-DE" dirty="0"/>
              <a:t>Ergebnisse</a:t>
            </a:r>
          </a:p>
        </p:txBody>
      </p:sp>
      <p:sp>
        <p:nvSpPr>
          <p:cNvPr id="9" name="Textplatzhalter 3">
            <a:extLst>
              <a:ext uri="{FF2B5EF4-FFF2-40B4-BE49-F238E27FC236}">
                <a16:creationId xmlns:a16="http://schemas.microsoft.com/office/drawing/2014/main" id="{8DAD6FBF-66C4-4BFD-90B7-0911A43A6E69}"/>
              </a:ext>
            </a:extLst>
          </p:cNvPr>
          <p:cNvSpPr txBox="1">
            <a:spLocks/>
          </p:cNvSpPr>
          <p:nvPr/>
        </p:nvSpPr>
        <p:spPr>
          <a:xfrm>
            <a:off x="5304961" y="1179058"/>
            <a:ext cx="11546033" cy="1231106"/>
          </a:xfrm>
          <a:prstGeom prst="rect">
            <a:avLst/>
          </a:prstGeom>
        </p:spPr>
        <p:txBody>
          <a:bodyPr wrap="square" lIns="0" tIns="0" rIns="0" bIns="0">
            <a:spAutoFit/>
          </a:bodyPr>
          <a:lstStyle>
            <a:lvl1pPr marL="0">
              <a:defRPr sz="11700" b="0" i="0">
                <a:solidFill>
                  <a:srgbClr val="FF5A00"/>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8000" kern="0" dirty="0"/>
              <a:t>Deskriptive Statistik SLE</a:t>
            </a:r>
          </a:p>
        </p:txBody>
      </p:sp>
      <p:sp>
        <p:nvSpPr>
          <p:cNvPr id="10" name="Textfeld 9">
            <a:extLst>
              <a:ext uri="{FF2B5EF4-FFF2-40B4-BE49-F238E27FC236}">
                <a16:creationId xmlns:a16="http://schemas.microsoft.com/office/drawing/2014/main" id="{7F7C7F55-F157-4B14-8B38-1EB8C2F25CC4}"/>
              </a:ext>
            </a:extLst>
          </p:cNvPr>
          <p:cNvSpPr txBox="1"/>
          <p:nvPr/>
        </p:nvSpPr>
        <p:spPr>
          <a:xfrm>
            <a:off x="914400" y="11925300"/>
            <a:ext cx="16154400" cy="707886"/>
          </a:xfrm>
          <a:prstGeom prst="rect">
            <a:avLst/>
          </a:prstGeom>
          <a:noFill/>
        </p:spPr>
        <p:txBody>
          <a:bodyPr wrap="square">
            <a:spAutoFit/>
          </a:bodyPr>
          <a:lstStyle/>
          <a:p>
            <a:r>
              <a:rPr lang="de-DE" sz="2000" dirty="0">
                <a:effectLst/>
                <a:latin typeface="Myriad Pro" panose="020B0503030403020204" pitchFamily="34" charset="0"/>
                <a:ea typeface="Calibri" panose="020F0502020204030204" pitchFamily="34" charset="0"/>
              </a:rPr>
              <a:t>Y-Skala: Antwort für das Item „</a:t>
            </a:r>
            <a:r>
              <a:rPr lang="de-DE" sz="2000" dirty="0">
                <a:effectLst/>
                <a:latin typeface="Myriad Pro" panose="020B0503030403020204" pitchFamily="34" charset="0"/>
                <a:ea typeface="ArialMT"/>
              </a:rPr>
              <a:t>Meinen Lernzuwachs durch diese Veranstaltung schätze ich hoch ein“ für das jeweilige Modul im Durchschnitt - 1 = absolut ja | 2 = meist ja | 3 = eher ja | 4 = eher nein | 5 = meist nein | 6 = absolut nein; Gestrichelte Linie = Gesamtmittelwert (2.25)</a:t>
            </a:r>
            <a:endParaRPr lang="de-DE" sz="2000" dirty="0">
              <a:latin typeface="Myriad Pro" panose="020B0503030403020204" pitchFamily="34" charset="0"/>
            </a:endParaRPr>
          </a:p>
        </p:txBody>
      </p:sp>
      <p:pic>
        <p:nvPicPr>
          <p:cNvPr id="6" name="Grafik 5">
            <a:extLst>
              <a:ext uri="{FF2B5EF4-FFF2-40B4-BE49-F238E27FC236}">
                <a16:creationId xmlns:a16="http://schemas.microsoft.com/office/drawing/2014/main" id="{3E4772DB-A380-478D-AA00-7E3547C9BC41}"/>
              </a:ext>
            </a:extLst>
          </p:cNvPr>
          <p:cNvPicPr>
            <a:picLocks noChangeAspect="1"/>
          </p:cNvPicPr>
          <p:nvPr/>
        </p:nvPicPr>
        <p:blipFill>
          <a:blip r:embed="rId2"/>
          <a:stretch>
            <a:fillRect/>
          </a:stretch>
        </p:blipFill>
        <p:spPr>
          <a:xfrm>
            <a:off x="751205" y="2607852"/>
            <a:ext cx="14220825" cy="9210675"/>
          </a:xfrm>
          <a:prstGeom prst="rect">
            <a:avLst/>
          </a:prstGeom>
        </p:spPr>
      </p:pic>
    </p:spTree>
    <p:extLst>
      <p:ext uri="{BB962C8B-B14F-4D97-AF65-F5344CB8AC3E}">
        <p14:creationId xmlns:p14="http://schemas.microsoft.com/office/powerpoint/2010/main" val="254028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7"/>
          </p:nvPr>
        </p:nvSpPr>
        <p:spPr/>
        <p:txBody>
          <a:bodyPr/>
          <a:lstStyle/>
          <a:p>
            <a:pPr marL="116205">
              <a:lnSpc>
                <a:spcPct val="100000"/>
              </a:lnSpc>
            </a:pPr>
            <a:fld id="{81D60167-4931-47E6-BA6A-407CBD079E47}" type="slidenum">
              <a:rPr lang="de-DE" smtClean="0"/>
              <a:t>6</a:t>
            </a:fld>
            <a:endParaRPr lang="de-DE" dirty="0"/>
          </a:p>
        </p:txBody>
      </p:sp>
      <p:sp>
        <p:nvSpPr>
          <p:cNvPr id="3" name="Titel 2"/>
          <p:cNvSpPr>
            <a:spLocks noGrp="1"/>
          </p:cNvSpPr>
          <p:nvPr>
            <p:ph type="title"/>
          </p:nvPr>
        </p:nvSpPr>
        <p:spPr/>
        <p:txBody>
          <a:bodyPr/>
          <a:lstStyle/>
          <a:p>
            <a:r>
              <a:rPr lang="de-DE" dirty="0"/>
              <a:t>Ergebnisse</a:t>
            </a:r>
          </a:p>
        </p:txBody>
      </p:sp>
      <p:sp>
        <p:nvSpPr>
          <p:cNvPr id="9" name="Textplatzhalter 3">
            <a:extLst>
              <a:ext uri="{FF2B5EF4-FFF2-40B4-BE49-F238E27FC236}">
                <a16:creationId xmlns:a16="http://schemas.microsoft.com/office/drawing/2014/main" id="{8DAD6FBF-66C4-4BFD-90B7-0911A43A6E69}"/>
              </a:ext>
            </a:extLst>
          </p:cNvPr>
          <p:cNvSpPr txBox="1">
            <a:spLocks/>
          </p:cNvSpPr>
          <p:nvPr/>
        </p:nvSpPr>
        <p:spPr>
          <a:xfrm>
            <a:off x="5304961" y="1179058"/>
            <a:ext cx="11546033" cy="1231106"/>
          </a:xfrm>
          <a:prstGeom prst="rect">
            <a:avLst/>
          </a:prstGeom>
        </p:spPr>
        <p:txBody>
          <a:bodyPr wrap="square" lIns="0" tIns="0" rIns="0" bIns="0">
            <a:spAutoFit/>
          </a:bodyPr>
          <a:lstStyle>
            <a:lvl1pPr marL="0">
              <a:defRPr sz="11700" b="0" i="0">
                <a:solidFill>
                  <a:srgbClr val="FF5A00"/>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8000" kern="0" dirty="0"/>
              <a:t>Deskriptive Statistik GLE</a:t>
            </a:r>
          </a:p>
        </p:txBody>
      </p:sp>
      <p:pic>
        <p:nvPicPr>
          <p:cNvPr id="6" name="Grafik 5">
            <a:extLst>
              <a:ext uri="{FF2B5EF4-FFF2-40B4-BE49-F238E27FC236}">
                <a16:creationId xmlns:a16="http://schemas.microsoft.com/office/drawing/2014/main" id="{A9DF0BD3-E8E2-4DF3-AFE9-531E25444C23}"/>
              </a:ext>
            </a:extLst>
          </p:cNvPr>
          <p:cNvPicPr>
            <a:picLocks noChangeAspect="1"/>
          </p:cNvPicPr>
          <p:nvPr/>
        </p:nvPicPr>
        <p:blipFill>
          <a:blip r:embed="rId2"/>
          <a:stretch>
            <a:fillRect/>
          </a:stretch>
        </p:blipFill>
        <p:spPr>
          <a:xfrm>
            <a:off x="751205" y="2781300"/>
            <a:ext cx="14163675" cy="9077325"/>
          </a:xfrm>
          <a:prstGeom prst="rect">
            <a:avLst/>
          </a:prstGeom>
        </p:spPr>
      </p:pic>
    </p:spTree>
    <p:extLst>
      <p:ext uri="{BB962C8B-B14F-4D97-AF65-F5344CB8AC3E}">
        <p14:creationId xmlns:p14="http://schemas.microsoft.com/office/powerpoint/2010/main" val="282783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905BC2E-7DDA-4D2B-BF75-14CD5D76D5C0}"/>
              </a:ext>
            </a:extLst>
          </p:cNvPr>
          <p:cNvSpPr>
            <a:spLocks noGrp="1"/>
          </p:cNvSpPr>
          <p:nvPr>
            <p:ph type="sldNum" sz="quarter" idx="7"/>
          </p:nvPr>
        </p:nvSpPr>
        <p:spPr/>
        <p:txBody>
          <a:bodyPr/>
          <a:lstStyle/>
          <a:p>
            <a:pPr marL="116205">
              <a:lnSpc>
                <a:spcPct val="100000"/>
              </a:lnSpc>
            </a:pPr>
            <a:fld id="{81D60167-4931-47E6-BA6A-407CBD079E47}" type="slidenum">
              <a:rPr lang="de-DE" smtClean="0"/>
              <a:t>7</a:t>
            </a:fld>
            <a:endParaRPr lang="de-DE" dirty="0"/>
          </a:p>
        </p:txBody>
      </p:sp>
      <p:sp>
        <p:nvSpPr>
          <p:cNvPr id="3" name="Titel 2">
            <a:extLst>
              <a:ext uri="{FF2B5EF4-FFF2-40B4-BE49-F238E27FC236}">
                <a16:creationId xmlns:a16="http://schemas.microsoft.com/office/drawing/2014/main" id="{87E25840-D3D0-4BCC-B793-27D0B5940BE2}"/>
              </a:ext>
            </a:extLst>
          </p:cNvPr>
          <p:cNvSpPr>
            <a:spLocks noGrp="1"/>
          </p:cNvSpPr>
          <p:nvPr>
            <p:ph type="title"/>
          </p:nvPr>
        </p:nvSpPr>
        <p:spPr/>
        <p:txBody>
          <a:bodyPr/>
          <a:lstStyle/>
          <a:p>
            <a:r>
              <a:rPr lang="de-DE" dirty="0"/>
              <a:t>Ergebnisse</a:t>
            </a:r>
          </a:p>
        </p:txBody>
      </p:sp>
      <p:sp>
        <p:nvSpPr>
          <p:cNvPr id="5" name="Textplatzhalter 3">
            <a:extLst>
              <a:ext uri="{FF2B5EF4-FFF2-40B4-BE49-F238E27FC236}">
                <a16:creationId xmlns:a16="http://schemas.microsoft.com/office/drawing/2014/main" id="{C766910B-B7BD-4EE2-A335-31E605C82DD5}"/>
              </a:ext>
            </a:extLst>
          </p:cNvPr>
          <p:cNvSpPr txBox="1">
            <a:spLocks/>
          </p:cNvSpPr>
          <p:nvPr/>
        </p:nvSpPr>
        <p:spPr>
          <a:xfrm>
            <a:off x="5304961" y="1179058"/>
            <a:ext cx="11546033" cy="1846659"/>
          </a:xfrm>
          <a:prstGeom prst="rect">
            <a:avLst/>
          </a:prstGeom>
        </p:spPr>
        <p:txBody>
          <a:bodyPr wrap="square" lIns="0" tIns="0" rIns="0" bIns="0">
            <a:spAutoFit/>
          </a:bodyPr>
          <a:lstStyle>
            <a:lvl1pPr marL="0">
              <a:defRPr sz="11700" b="0" i="0">
                <a:solidFill>
                  <a:srgbClr val="FF5A00"/>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6000" kern="0" dirty="0"/>
              <a:t>Hypothese 1 &amp; 2 – Keine Veränderungen von SLE und GLE</a:t>
            </a:r>
          </a:p>
        </p:txBody>
      </p:sp>
      <p:sp>
        <p:nvSpPr>
          <p:cNvPr id="7" name="Textfeld 6">
            <a:extLst>
              <a:ext uri="{FF2B5EF4-FFF2-40B4-BE49-F238E27FC236}">
                <a16:creationId xmlns:a16="http://schemas.microsoft.com/office/drawing/2014/main" id="{268054E4-C7C2-4E85-B2FD-71B3DCAD0656}"/>
              </a:ext>
            </a:extLst>
          </p:cNvPr>
          <p:cNvSpPr txBox="1"/>
          <p:nvPr/>
        </p:nvSpPr>
        <p:spPr>
          <a:xfrm>
            <a:off x="725805" y="3238500"/>
            <a:ext cx="16785589" cy="2964722"/>
          </a:xfrm>
          <a:prstGeom prst="rect">
            <a:avLst/>
          </a:prstGeom>
          <a:noFill/>
        </p:spPr>
        <p:txBody>
          <a:bodyPr wrap="square">
            <a:spAutoFit/>
          </a:bodyPr>
          <a:lstStyle/>
          <a:p>
            <a:pPr marL="342900" lvl="0" indent="-342900" algn="just">
              <a:lnSpc>
                <a:spcPct val="150000"/>
              </a:lnSpc>
              <a:buFont typeface="Arial" panose="020B0604020202020204" pitchFamily="34" charset="0"/>
              <a:buChar char="-"/>
            </a:pPr>
            <a:r>
              <a:rPr lang="de-DE" sz="3200" b="1" dirty="0">
                <a:effectLst/>
                <a:latin typeface="Myriad Pro" panose="020B0503030403020204" pitchFamily="34" charset="0"/>
                <a:ea typeface="Calibri" panose="020F0502020204030204" pitchFamily="34" charset="0"/>
                <a:cs typeface="Times New Roman" panose="02020603050405020304" pitchFamily="18" charset="0"/>
              </a:rPr>
              <a:t>Hypothese 1</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Der gemessene studentische Lernerfolg (GLE) verändert sich nicht über den betrachteten Zeitraum. </a:t>
            </a:r>
          </a:p>
          <a:p>
            <a:pPr marL="342900" lvl="0" indent="-342900" algn="just">
              <a:lnSpc>
                <a:spcPct val="150000"/>
              </a:lnSpc>
              <a:buFont typeface="Arial" panose="020B0604020202020204" pitchFamily="34" charset="0"/>
              <a:buChar char="-"/>
            </a:pPr>
            <a:r>
              <a:rPr lang="de-DE" sz="3200" b="1" dirty="0">
                <a:effectLst/>
                <a:latin typeface="Myriad Pro" panose="020B0503030403020204" pitchFamily="34" charset="0"/>
                <a:ea typeface="Calibri" panose="020F0502020204030204" pitchFamily="34" charset="0"/>
                <a:cs typeface="Times New Roman" panose="02020603050405020304" pitchFamily="18" charset="0"/>
              </a:rPr>
              <a:t>Hypothese 2: </a:t>
            </a:r>
            <a:r>
              <a:rPr lang="de-DE" sz="3200" dirty="0">
                <a:effectLst/>
                <a:latin typeface="Myriad Pro" panose="020B0503030403020204" pitchFamily="34" charset="0"/>
                <a:ea typeface="Calibri" panose="020F0502020204030204" pitchFamily="34" charset="0"/>
                <a:cs typeface="Times New Roman" panose="02020603050405020304" pitchFamily="18" charset="0"/>
              </a:rPr>
              <a:t>Der selbsteingeschätzte studentische Lernerfolg (SLE) verändert sich nicht über den betrachteten Zeitraum. </a:t>
            </a:r>
          </a:p>
        </p:txBody>
      </p:sp>
      <p:graphicFrame>
        <p:nvGraphicFramePr>
          <p:cNvPr id="11" name="Tabelle 10">
            <a:extLst>
              <a:ext uri="{FF2B5EF4-FFF2-40B4-BE49-F238E27FC236}">
                <a16:creationId xmlns:a16="http://schemas.microsoft.com/office/drawing/2014/main" id="{88CFE3C0-1173-4F88-BC30-1117F23F7912}"/>
              </a:ext>
            </a:extLst>
          </p:cNvPr>
          <p:cNvGraphicFramePr>
            <a:graphicFrameLocks noGrp="1"/>
          </p:cNvGraphicFramePr>
          <p:nvPr>
            <p:extLst>
              <p:ext uri="{D42A27DB-BD31-4B8C-83A1-F6EECF244321}">
                <p14:modId xmlns:p14="http://schemas.microsoft.com/office/powerpoint/2010/main" val="2063940091"/>
              </p:ext>
            </p:extLst>
          </p:nvPr>
        </p:nvGraphicFramePr>
        <p:xfrm>
          <a:off x="947103" y="7000537"/>
          <a:ext cx="16393794" cy="3061177"/>
        </p:xfrm>
        <a:graphic>
          <a:graphicData uri="http://schemas.openxmlformats.org/drawingml/2006/table">
            <a:tbl>
              <a:tblPr>
                <a:tableStyleId>{9D7B26C5-4107-4FEC-AEDC-1716B250A1EF}</a:tableStyleId>
              </a:tblPr>
              <a:tblGrid>
                <a:gridCol w="6016901">
                  <a:extLst>
                    <a:ext uri="{9D8B030D-6E8A-4147-A177-3AD203B41FA5}">
                      <a16:colId xmlns:a16="http://schemas.microsoft.com/office/drawing/2014/main" val="1448162060"/>
                    </a:ext>
                  </a:extLst>
                </a:gridCol>
                <a:gridCol w="784172">
                  <a:extLst>
                    <a:ext uri="{9D8B030D-6E8A-4147-A177-3AD203B41FA5}">
                      <a16:colId xmlns:a16="http://schemas.microsoft.com/office/drawing/2014/main" val="266159213"/>
                    </a:ext>
                  </a:extLst>
                </a:gridCol>
                <a:gridCol w="2876526">
                  <a:extLst>
                    <a:ext uri="{9D8B030D-6E8A-4147-A177-3AD203B41FA5}">
                      <a16:colId xmlns:a16="http://schemas.microsoft.com/office/drawing/2014/main" val="2304135536"/>
                    </a:ext>
                  </a:extLst>
                </a:gridCol>
                <a:gridCol w="701142">
                  <a:extLst>
                    <a:ext uri="{9D8B030D-6E8A-4147-A177-3AD203B41FA5}">
                      <a16:colId xmlns:a16="http://schemas.microsoft.com/office/drawing/2014/main" val="2374022000"/>
                    </a:ext>
                  </a:extLst>
                </a:gridCol>
                <a:gridCol w="1306336">
                  <a:extLst>
                    <a:ext uri="{9D8B030D-6E8A-4147-A177-3AD203B41FA5}">
                      <a16:colId xmlns:a16="http://schemas.microsoft.com/office/drawing/2014/main" val="4239742638"/>
                    </a:ext>
                  </a:extLst>
                </a:gridCol>
                <a:gridCol w="4708717">
                  <a:extLst>
                    <a:ext uri="{9D8B030D-6E8A-4147-A177-3AD203B41FA5}">
                      <a16:colId xmlns:a16="http://schemas.microsoft.com/office/drawing/2014/main" val="132276759"/>
                    </a:ext>
                  </a:extLst>
                </a:gridCol>
              </a:tblGrid>
              <a:tr h="605775">
                <a:tc gridSpan="6">
                  <a:txBody>
                    <a:bodyPr/>
                    <a:lstStyle/>
                    <a:p>
                      <a:pPr algn="l">
                        <a:lnSpc>
                          <a:spcPct val="107000"/>
                        </a:lnSpc>
                        <a:spcAft>
                          <a:spcPts val="600"/>
                        </a:spcAft>
                      </a:pPr>
                      <a:r>
                        <a:rPr lang="de-DE" sz="3200" dirty="0">
                          <a:effectLst/>
                          <a:latin typeface="Myriad Pro" panose="020B0503030403020204" pitchFamily="34" charset="0"/>
                          <a:ea typeface="Calibri" panose="020F0502020204030204" pitchFamily="34" charset="0"/>
                          <a:cs typeface="Times New Roman" panose="02020603050405020304" pitchFamily="18" charset="0"/>
                        </a:rPr>
                        <a:t>Einfaktorielle Varianzanalysen (Kruskal-Wallis)</a:t>
                      </a:r>
                    </a:p>
                  </a:txBody>
                  <a:tcPr marL="0" marR="0" marT="0" marB="0" anchor="b">
                    <a:lnT w="28575" cap="flat" cmpd="sng" algn="ctr">
                      <a:no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hMerge="1">
                  <a:txBody>
                    <a:bodyPr/>
                    <a:lstStyle/>
                    <a:p>
                      <a:endParaRPr lang="de-DE"/>
                    </a:p>
                  </a:txBody>
                  <a:tcPr/>
                </a:tc>
                <a:tc hMerge="1">
                  <a:txBody>
                    <a:bodyPr/>
                    <a:lstStyle/>
                    <a:p>
                      <a:pPr algn="l">
                        <a:lnSpc>
                          <a:spcPct val="107000"/>
                        </a:lnSpc>
                        <a:spcAft>
                          <a:spcPts val="600"/>
                        </a:spcAft>
                      </a:pPr>
                      <a:endParaRPr lang="de-DE" sz="36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pPr algn="l">
                        <a:lnSpc>
                          <a:spcPct val="107000"/>
                        </a:lnSpc>
                        <a:spcAft>
                          <a:spcPts val="600"/>
                        </a:spcAft>
                      </a:pPr>
                      <a:endParaRPr lang="de-DE" sz="36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pPr algn="l">
                        <a:lnSpc>
                          <a:spcPct val="107000"/>
                        </a:lnSpc>
                        <a:spcAft>
                          <a:spcPts val="600"/>
                        </a:spcAft>
                      </a:pPr>
                      <a:endParaRPr lang="de-DE" sz="36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pPr algn="l">
                        <a:lnSpc>
                          <a:spcPct val="107000"/>
                        </a:lnSpc>
                        <a:spcAft>
                          <a:spcPts val="600"/>
                        </a:spcAft>
                      </a:pPr>
                      <a:endParaRPr lang="de-DE" sz="36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65240626"/>
                  </a:ext>
                </a:extLst>
              </a:tr>
              <a:tr h="605775">
                <a:tc gridSpan="2">
                  <a:txBody>
                    <a:bodyPr/>
                    <a:lstStyle/>
                    <a:p>
                      <a:pPr algn="l">
                        <a:lnSpc>
                          <a:spcPct val="107000"/>
                        </a:lnSpc>
                        <a:spcAft>
                          <a:spcPts val="600"/>
                        </a:spcAft>
                      </a:pPr>
                      <a:r>
                        <a:rPr lang="de-DE" sz="3200" dirty="0">
                          <a:effectLst/>
                          <a:latin typeface="Myriad Pro" panose="020B0503030403020204" pitchFamily="34" charset="0"/>
                        </a:rPr>
                        <a:t> </a:t>
                      </a:r>
                      <a:endParaRPr lang="de-DE" sz="32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hMerge="1">
                  <a:txBody>
                    <a:bodyPr/>
                    <a:lstStyle/>
                    <a:p>
                      <a:endParaRPr lang="de-DE"/>
                    </a:p>
                  </a:txBody>
                  <a:tcPr/>
                </a:tc>
                <a:tc>
                  <a:txBody>
                    <a:bodyPr/>
                    <a:lstStyle/>
                    <a:p>
                      <a:pPr algn="l">
                        <a:lnSpc>
                          <a:spcPct val="107000"/>
                        </a:lnSpc>
                        <a:spcAft>
                          <a:spcPts val="600"/>
                        </a:spcAft>
                      </a:pPr>
                      <a:r>
                        <a:rPr lang="de-DE" sz="3200">
                          <a:effectLst/>
                          <a:latin typeface="Myriad Pro" panose="020B0503030403020204" pitchFamily="34" charset="0"/>
                        </a:rPr>
                        <a:t>X²</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l">
                        <a:lnSpc>
                          <a:spcPct val="107000"/>
                        </a:lnSpc>
                        <a:spcAft>
                          <a:spcPts val="600"/>
                        </a:spcAft>
                      </a:pPr>
                      <a:r>
                        <a:rPr lang="de-DE" sz="3200">
                          <a:effectLst/>
                          <a:latin typeface="Myriad Pro" panose="020B0503030403020204" pitchFamily="34" charset="0"/>
                        </a:rPr>
                        <a:t>df</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l">
                        <a:lnSpc>
                          <a:spcPct val="107000"/>
                        </a:lnSpc>
                        <a:spcAft>
                          <a:spcPts val="600"/>
                        </a:spcAft>
                      </a:pPr>
                      <a:r>
                        <a:rPr lang="de-DE" sz="3200">
                          <a:effectLst/>
                          <a:latin typeface="Myriad Pro" panose="020B0503030403020204" pitchFamily="34" charset="0"/>
                        </a:rPr>
                        <a:t>p</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tc>
                  <a:txBody>
                    <a:bodyPr/>
                    <a:lstStyle/>
                    <a:p>
                      <a:pPr algn="l">
                        <a:lnSpc>
                          <a:spcPct val="107000"/>
                        </a:lnSpc>
                        <a:spcAft>
                          <a:spcPts val="600"/>
                        </a:spcAft>
                      </a:pPr>
                      <a:r>
                        <a:rPr lang="de-DE" sz="3200" dirty="0">
                          <a:effectLst/>
                          <a:latin typeface="Myriad Pro" panose="020B0503030403020204" pitchFamily="34" charset="0"/>
                        </a:rPr>
                        <a:t>E²</a:t>
                      </a:r>
                      <a:endParaRPr lang="de-DE" sz="32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b">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6121573"/>
                  </a:ext>
                </a:extLst>
              </a:tr>
              <a:tr h="1243852">
                <a:tc>
                  <a:txBody>
                    <a:bodyPr/>
                    <a:lstStyle/>
                    <a:p>
                      <a:pPr algn="l">
                        <a:lnSpc>
                          <a:spcPct val="107000"/>
                        </a:lnSpc>
                        <a:spcAft>
                          <a:spcPts val="600"/>
                        </a:spcAft>
                      </a:pPr>
                      <a:r>
                        <a:rPr lang="de-DE" sz="3200" dirty="0">
                          <a:effectLst/>
                          <a:latin typeface="Myriad Pro" panose="020B0503030403020204" pitchFamily="34" charset="0"/>
                        </a:rPr>
                        <a:t>Selbsteingeschätzter Lernerfolg (SLE)</a:t>
                      </a:r>
                      <a:endParaRPr lang="de-DE" sz="32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tx1">
                          <a:lumMod val="50000"/>
                          <a:lumOff val="50000"/>
                        </a:schemeClr>
                      </a:solidFill>
                      <a:prstDash val="solid"/>
                      <a:round/>
                      <a:headEnd type="none" w="med" len="med"/>
                      <a:tailEnd type="none" w="med" len="med"/>
                    </a:lnT>
                  </a:tcPr>
                </a:tc>
                <a:tc>
                  <a:txBody>
                    <a:bodyPr/>
                    <a:lstStyle/>
                    <a:p>
                      <a:pPr algn="l">
                        <a:lnSpc>
                          <a:spcPct val="107000"/>
                        </a:lnSpc>
                        <a:spcAft>
                          <a:spcPts val="600"/>
                        </a:spcAft>
                      </a:pPr>
                      <a:r>
                        <a:rPr lang="de-DE" sz="3200">
                          <a:effectLst/>
                          <a:latin typeface="Myriad Pro" panose="020B0503030403020204" pitchFamily="34" charset="0"/>
                        </a:rPr>
                        <a:t> </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tx1">
                          <a:lumMod val="50000"/>
                          <a:lumOff val="50000"/>
                        </a:schemeClr>
                      </a:solidFill>
                      <a:prstDash val="solid"/>
                      <a:round/>
                      <a:headEnd type="none" w="med" len="med"/>
                      <a:tailEnd type="none" w="med" len="med"/>
                    </a:lnT>
                  </a:tcPr>
                </a:tc>
                <a:tc>
                  <a:txBody>
                    <a:bodyPr/>
                    <a:lstStyle/>
                    <a:p>
                      <a:pPr algn="l">
                        <a:lnSpc>
                          <a:spcPct val="107000"/>
                        </a:lnSpc>
                        <a:spcAft>
                          <a:spcPts val="600"/>
                        </a:spcAft>
                      </a:pPr>
                      <a:r>
                        <a:rPr lang="de-DE" sz="3200">
                          <a:effectLst/>
                          <a:latin typeface="Myriad Pro" panose="020B0503030403020204" pitchFamily="34" charset="0"/>
                        </a:rPr>
                        <a:t>5.98</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tx1">
                          <a:lumMod val="50000"/>
                          <a:lumOff val="50000"/>
                        </a:schemeClr>
                      </a:solidFill>
                      <a:prstDash val="solid"/>
                      <a:round/>
                      <a:headEnd type="none" w="med" len="med"/>
                      <a:tailEnd type="none" w="med" len="med"/>
                    </a:lnT>
                  </a:tcPr>
                </a:tc>
                <a:tc>
                  <a:txBody>
                    <a:bodyPr/>
                    <a:lstStyle/>
                    <a:p>
                      <a:pPr algn="l">
                        <a:lnSpc>
                          <a:spcPct val="107000"/>
                        </a:lnSpc>
                        <a:spcAft>
                          <a:spcPts val="600"/>
                        </a:spcAft>
                      </a:pPr>
                      <a:r>
                        <a:rPr lang="de-DE" sz="3200">
                          <a:effectLst/>
                          <a:latin typeface="Myriad Pro" panose="020B0503030403020204" pitchFamily="34" charset="0"/>
                        </a:rPr>
                        <a:t>5</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tx1">
                          <a:lumMod val="50000"/>
                          <a:lumOff val="50000"/>
                        </a:schemeClr>
                      </a:solidFill>
                      <a:prstDash val="solid"/>
                      <a:round/>
                      <a:headEnd type="none" w="med" len="med"/>
                      <a:tailEnd type="none" w="med" len="med"/>
                    </a:lnT>
                  </a:tcPr>
                </a:tc>
                <a:tc>
                  <a:txBody>
                    <a:bodyPr/>
                    <a:lstStyle/>
                    <a:p>
                      <a:pPr algn="l">
                        <a:lnSpc>
                          <a:spcPct val="107000"/>
                        </a:lnSpc>
                        <a:spcAft>
                          <a:spcPts val="600"/>
                        </a:spcAft>
                      </a:pPr>
                      <a:r>
                        <a:rPr lang="de-DE" sz="3200">
                          <a:effectLst/>
                          <a:latin typeface="Myriad Pro" panose="020B0503030403020204" pitchFamily="34" charset="0"/>
                        </a:rPr>
                        <a:t>.30</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tx1">
                          <a:lumMod val="50000"/>
                          <a:lumOff val="50000"/>
                        </a:schemeClr>
                      </a:solidFill>
                      <a:prstDash val="solid"/>
                      <a:round/>
                      <a:headEnd type="none" w="med" len="med"/>
                      <a:tailEnd type="none" w="med" len="med"/>
                    </a:lnT>
                  </a:tcPr>
                </a:tc>
                <a:tc>
                  <a:txBody>
                    <a:bodyPr/>
                    <a:lstStyle/>
                    <a:p>
                      <a:pPr algn="l">
                        <a:lnSpc>
                          <a:spcPct val="107000"/>
                        </a:lnSpc>
                        <a:spcAft>
                          <a:spcPts val="600"/>
                        </a:spcAft>
                      </a:pPr>
                      <a:r>
                        <a:rPr lang="de-DE" sz="3200" dirty="0">
                          <a:effectLst/>
                          <a:latin typeface="Myriad Pro" panose="020B0503030403020204" pitchFamily="34" charset="0"/>
                        </a:rPr>
                        <a:t>.06</a:t>
                      </a:r>
                      <a:endParaRPr lang="de-DE" sz="32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1398391940"/>
                  </a:ext>
                </a:extLst>
              </a:tr>
              <a:tr h="605775">
                <a:tc>
                  <a:txBody>
                    <a:bodyPr/>
                    <a:lstStyle/>
                    <a:p>
                      <a:pPr algn="l">
                        <a:lnSpc>
                          <a:spcPct val="107000"/>
                        </a:lnSpc>
                        <a:spcAft>
                          <a:spcPts val="600"/>
                        </a:spcAft>
                      </a:pPr>
                      <a:r>
                        <a:rPr lang="de-DE" sz="3200" dirty="0">
                          <a:effectLst/>
                          <a:latin typeface="Myriad Pro" panose="020B0503030403020204" pitchFamily="34" charset="0"/>
                        </a:rPr>
                        <a:t>Prüfungsnote (GLE)</a:t>
                      </a:r>
                      <a:endParaRPr lang="de-DE" sz="32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600"/>
                        </a:spcAft>
                      </a:pPr>
                      <a:r>
                        <a:rPr lang="de-DE" sz="3200">
                          <a:effectLst/>
                          <a:latin typeface="Myriad Pro" panose="020B0503030403020204" pitchFamily="34" charset="0"/>
                        </a:rPr>
                        <a:t> </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600"/>
                        </a:spcAft>
                      </a:pPr>
                      <a:r>
                        <a:rPr lang="de-DE" sz="3200">
                          <a:effectLst/>
                          <a:latin typeface="Myriad Pro" panose="020B0503030403020204" pitchFamily="34" charset="0"/>
                        </a:rPr>
                        <a:t>3.84</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600"/>
                        </a:spcAft>
                      </a:pPr>
                      <a:r>
                        <a:rPr lang="de-DE" sz="3200">
                          <a:effectLst/>
                          <a:latin typeface="Myriad Pro" panose="020B0503030403020204" pitchFamily="34" charset="0"/>
                        </a:rPr>
                        <a:t>5</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600"/>
                        </a:spcAft>
                      </a:pPr>
                      <a:r>
                        <a:rPr lang="de-DE" sz="3200">
                          <a:effectLst/>
                          <a:latin typeface="Myriad Pro" panose="020B0503030403020204" pitchFamily="34" charset="0"/>
                        </a:rPr>
                        <a:t>.57</a:t>
                      </a:r>
                      <a:endParaRPr lang="de-DE" sz="32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600"/>
                        </a:spcAft>
                      </a:pPr>
                      <a:r>
                        <a:rPr lang="de-DE" sz="3200" dirty="0">
                          <a:effectLst/>
                          <a:latin typeface="Myriad Pro" panose="020B0503030403020204" pitchFamily="34" charset="0"/>
                        </a:rPr>
                        <a:t>.04</a:t>
                      </a:r>
                      <a:endParaRPr lang="de-DE" sz="32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93096830"/>
                  </a:ext>
                </a:extLst>
              </a:tr>
            </a:tbl>
          </a:graphicData>
        </a:graphic>
      </p:graphicFrame>
      <p:sp>
        <p:nvSpPr>
          <p:cNvPr id="12" name="Textfeld 11">
            <a:extLst>
              <a:ext uri="{FF2B5EF4-FFF2-40B4-BE49-F238E27FC236}">
                <a16:creationId xmlns:a16="http://schemas.microsoft.com/office/drawing/2014/main" id="{705C161E-3FD5-472D-93E1-E6CE5EA090E1}"/>
              </a:ext>
            </a:extLst>
          </p:cNvPr>
          <p:cNvSpPr txBox="1"/>
          <p:nvPr/>
        </p:nvSpPr>
        <p:spPr>
          <a:xfrm>
            <a:off x="947103" y="10859029"/>
            <a:ext cx="15893097" cy="1569660"/>
          </a:xfrm>
          <a:prstGeom prst="rect">
            <a:avLst/>
          </a:prstGeom>
          <a:noFill/>
        </p:spPr>
        <p:txBody>
          <a:bodyPr wrap="square" rtlCol="0">
            <a:spAutoFit/>
          </a:bodyPr>
          <a:lstStyle/>
          <a:p>
            <a:r>
              <a:rPr lang="de-DE" sz="3200" b="1" dirty="0">
                <a:solidFill>
                  <a:schemeClr val="tx1">
                    <a:lumMod val="85000"/>
                    <a:lumOff val="15000"/>
                  </a:schemeClr>
                </a:solidFill>
                <a:latin typeface="Myriad Pro" panose="020B0503030403020204" pitchFamily="34" charset="0"/>
              </a:rPr>
              <a:t>Unterschiedsberechnung für vor vs. während der Pandemie: </a:t>
            </a:r>
          </a:p>
          <a:p>
            <a:r>
              <a:rPr lang="de-DE" sz="3200" dirty="0">
                <a:solidFill>
                  <a:schemeClr val="tx1">
                    <a:lumMod val="85000"/>
                    <a:lumOff val="15000"/>
                  </a:schemeClr>
                </a:solidFill>
                <a:latin typeface="Myriad Pro" panose="020B0503030403020204" pitchFamily="34" charset="0"/>
              </a:rPr>
              <a:t>Man-Whitney-U-Test SLE: U = 1095, p = .17, Bayesfaktor¹º = 1.91</a:t>
            </a:r>
          </a:p>
          <a:p>
            <a:r>
              <a:rPr lang="de-DE" sz="3200" dirty="0">
                <a:solidFill>
                  <a:schemeClr val="tx1">
                    <a:lumMod val="85000"/>
                    <a:lumOff val="15000"/>
                  </a:schemeClr>
                </a:solidFill>
                <a:latin typeface="Myriad Pro" panose="020B0503030403020204" pitchFamily="34" charset="0"/>
              </a:rPr>
              <a:t>Man-Whitney-U-Test GLE U = 954.5, p = .072, Bayesfaktor¹º = 0.91 </a:t>
            </a:r>
          </a:p>
        </p:txBody>
      </p:sp>
    </p:spTree>
    <p:extLst>
      <p:ext uri="{BB962C8B-B14F-4D97-AF65-F5344CB8AC3E}">
        <p14:creationId xmlns:p14="http://schemas.microsoft.com/office/powerpoint/2010/main" val="9048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905BC2E-7DDA-4D2B-BF75-14CD5D76D5C0}"/>
              </a:ext>
            </a:extLst>
          </p:cNvPr>
          <p:cNvSpPr>
            <a:spLocks noGrp="1"/>
          </p:cNvSpPr>
          <p:nvPr>
            <p:ph type="sldNum" sz="quarter" idx="7"/>
          </p:nvPr>
        </p:nvSpPr>
        <p:spPr/>
        <p:txBody>
          <a:bodyPr/>
          <a:lstStyle/>
          <a:p>
            <a:pPr marL="116205">
              <a:lnSpc>
                <a:spcPct val="100000"/>
              </a:lnSpc>
            </a:pPr>
            <a:fld id="{81D60167-4931-47E6-BA6A-407CBD079E47}" type="slidenum">
              <a:rPr lang="de-DE" smtClean="0"/>
              <a:t>8</a:t>
            </a:fld>
            <a:endParaRPr lang="de-DE" dirty="0"/>
          </a:p>
        </p:txBody>
      </p:sp>
      <p:sp>
        <p:nvSpPr>
          <p:cNvPr id="3" name="Titel 2">
            <a:extLst>
              <a:ext uri="{FF2B5EF4-FFF2-40B4-BE49-F238E27FC236}">
                <a16:creationId xmlns:a16="http://schemas.microsoft.com/office/drawing/2014/main" id="{87E25840-D3D0-4BCC-B793-27D0B5940BE2}"/>
              </a:ext>
            </a:extLst>
          </p:cNvPr>
          <p:cNvSpPr>
            <a:spLocks noGrp="1"/>
          </p:cNvSpPr>
          <p:nvPr>
            <p:ph type="title"/>
          </p:nvPr>
        </p:nvSpPr>
        <p:spPr/>
        <p:txBody>
          <a:bodyPr/>
          <a:lstStyle/>
          <a:p>
            <a:r>
              <a:rPr lang="de-DE" dirty="0"/>
              <a:t>Ergebnisse</a:t>
            </a:r>
          </a:p>
        </p:txBody>
      </p:sp>
      <p:sp>
        <p:nvSpPr>
          <p:cNvPr id="5" name="Textplatzhalter 3">
            <a:extLst>
              <a:ext uri="{FF2B5EF4-FFF2-40B4-BE49-F238E27FC236}">
                <a16:creationId xmlns:a16="http://schemas.microsoft.com/office/drawing/2014/main" id="{C766910B-B7BD-4EE2-A335-31E605C82DD5}"/>
              </a:ext>
            </a:extLst>
          </p:cNvPr>
          <p:cNvSpPr txBox="1">
            <a:spLocks/>
          </p:cNvSpPr>
          <p:nvPr/>
        </p:nvSpPr>
        <p:spPr>
          <a:xfrm>
            <a:off x="5304961" y="1179058"/>
            <a:ext cx="11546033" cy="1846659"/>
          </a:xfrm>
          <a:prstGeom prst="rect">
            <a:avLst/>
          </a:prstGeom>
        </p:spPr>
        <p:txBody>
          <a:bodyPr wrap="square" lIns="0" tIns="0" rIns="0" bIns="0">
            <a:spAutoFit/>
          </a:bodyPr>
          <a:lstStyle>
            <a:lvl1pPr marL="0">
              <a:defRPr sz="11700" b="0" i="0">
                <a:solidFill>
                  <a:srgbClr val="FF5A00"/>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6000" kern="0" dirty="0"/>
              <a:t>Hypothese 3 – Kein Zusammenhang von GLE und SLE</a:t>
            </a:r>
          </a:p>
        </p:txBody>
      </p:sp>
      <p:sp>
        <p:nvSpPr>
          <p:cNvPr id="7" name="Textfeld 6">
            <a:extLst>
              <a:ext uri="{FF2B5EF4-FFF2-40B4-BE49-F238E27FC236}">
                <a16:creationId xmlns:a16="http://schemas.microsoft.com/office/drawing/2014/main" id="{268054E4-C7C2-4E85-B2FD-71B3DCAD0656}"/>
              </a:ext>
            </a:extLst>
          </p:cNvPr>
          <p:cNvSpPr txBox="1"/>
          <p:nvPr/>
        </p:nvSpPr>
        <p:spPr>
          <a:xfrm>
            <a:off x="725805" y="3238500"/>
            <a:ext cx="16785589" cy="148739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3:</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Zwischen dem selbsteingeschätzten (SLE) und dem objektivgemessenen (GLE) studentischen Lernerfolg besteht ein positiver Zusammenhang</a:t>
            </a:r>
          </a:p>
        </p:txBody>
      </p:sp>
      <p:pic>
        <p:nvPicPr>
          <p:cNvPr id="8" name="Grafik 7">
            <a:extLst>
              <a:ext uri="{FF2B5EF4-FFF2-40B4-BE49-F238E27FC236}">
                <a16:creationId xmlns:a16="http://schemas.microsoft.com/office/drawing/2014/main" id="{8656F245-8C6A-495B-A93A-B07A8396D8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204" y="5064124"/>
            <a:ext cx="10069196" cy="7755405"/>
          </a:xfrm>
          <a:prstGeom prst="rect">
            <a:avLst/>
          </a:prstGeom>
          <a:noFill/>
          <a:ln>
            <a:noFill/>
          </a:ln>
        </p:spPr>
      </p:pic>
      <p:sp>
        <p:nvSpPr>
          <p:cNvPr id="10" name="Textfeld 9">
            <a:extLst>
              <a:ext uri="{FF2B5EF4-FFF2-40B4-BE49-F238E27FC236}">
                <a16:creationId xmlns:a16="http://schemas.microsoft.com/office/drawing/2014/main" id="{8F3F9B6E-79D5-4F74-8F59-5B745E29D16E}"/>
              </a:ext>
            </a:extLst>
          </p:cNvPr>
          <p:cNvSpPr txBox="1"/>
          <p:nvPr/>
        </p:nvSpPr>
        <p:spPr>
          <a:xfrm>
            <a:off x="10982789" y="5155368"/>
            <a:ext cx="6716394" cy="5016758"/>
          </a:xfrm>
          <a:prstGeom prst="rect">
            <a:avLst/>
          </a:prstGeom>
          <a:noFill/>
        </p:spPr>
        <p:txBody>
          <a:bodyPr wrap="square">
            <a:spAutoFit/>
          </a:bodyPr>
          <a:lstStyle/>
          <a:p>
            <a:r>
              <a:rPr lang="de-DE" sz="3200" dirty="0">
                <a:latin typeface="Myriad Pro" panose="020B0503030403020204" pitchFamily="34" charset="0"/>
                <a:ea typeface="Calibri" panose="020F0502020204030204" pitchFamily="34" charset="0"/>
                <a:cs typeface="Times New Roman" panose="02020603050405020304" pitchFamily="18" charset="0"/>
              </a:rPr>
              <a:t>Korrelation SLE und GLE über den gesamten Erhebungszeitraum:</a:t>
            </a:r>
            <a:endParaRPr lang="de-DE" sz="3200" dirty="0">
              <a:effectLst/>
              <a:latin typeface="Myriad Pro" panose="020B0503030403020204" pitchFamily="34" charset="0"/>
              <a:ea typeface="Calibri" panose="020F0502020204030204" pitchFamily="34" charset="0"/>
              <a:cs typeface="Times New Roman" panose="02020603050405020304" pitchFamily="18" charset="0"/>
            </a:endParaRPr>
          </a:p>
          <a:p>
            <a:r>
              <a:rPr lang="de-DE" sz="3200" i="1" dirty="0">
                <a:effectLst/>
                <a:latin typeface="Myriad Pro" panose="020B0503030403020204" pitchFamily="34" charset="0"/>
                <a:ea typeface="Calibri" panose="020F0502020204030204" pitchFamily="34" charset="0"/>
                <a:cs typeface="Times New Roman" panose="02020603050405020304" pitchFamily="18" charset="0"/>
              </a:rPr>
              <a:t>r(s)</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 -.08, </a:t>
            </a:r>
            <a:r>
              <a:rPr lang="de-DE" sz="3200" i="1" dirty="0">
                <a:effectLst/>
                <a:latin typeface="Myriad Pro" panose="020B0503030403020204" pitchFamily="34" charset="0"/>
                <a:ea typeface="Calibri" panose="020F0502020204030204" pitchFamily="34" charset="0"/>
                <a:cs typeface="Times New Roman" panose="02020603050405020304" pitchFamily="18" charset="0"/>
              </a:rPr>
              <a:t>p</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 .42 </a:t>
            </a:r>
          </a:p>
          <a:p>
            <a:endParaRPr lang="de-DE" sz="3200" dirty="0">
              <a:latin typeface="Myriad Pro" panose="020B0503030403020204" pitchFamily="34" charset="0"/>
              <a:cs typeface="Times New Roman" panose="02020603050405020304" pitchFamily="18" charset="0"/>
            </a:endParaRPr>
          </a:p>
          <a:p>
            <a:endParaRPr lang="de-DE" sz="3200" dirty="0">
              <a:latin typeface="Myriad Pro" panose="020B0503030403020204" pitchFamily="34" charset="0"/>
              <a:cs typeface="Times New Roman" panose="02020603050405020304" pitchFamily="18" charset="0"/>
            </a:endParaRPr>
          </a:p>
          <a:p>
            <a:r>
              <a:rPr lang="pt-BR" sz="3200" dirty="0">
                <a:latin typeface="Myriad Pro" panose="020B0503030403020204" pitchFamily="34" charset="0"/>
              </a:rPr>
              <a:t>Korrelation vor der Pandemie:</a:t>
            </a:r>
          </a:p>
          <a:p>
            <a:r>
              <a:rPr lang="pt-BR" sz="3200" dirty="0">
                <a:latin typeface="Myriad Pro" panose="020B0503030403020204" pitchFamily="34" charset="0"/>
              </a:rPr>
              <a:t> </a:t>
            </a:r>
            <a:r>
              <a:rPr lang="pt-BR" sz="3200" i="1" dirty="0">
                <a:latin typeface="Myriad Pro" panose="020B0503030403020204" pitchFamily="34" charset="0"/>
              </a:rPr>
              <a:t>r(s) </a:t>
            </a:r>
            <a:r>
              <a:rPr lang="pt-BR" sz="3200" dirty="0">
                <a:latin typeface="Myriad Pro" panose="020B0503030403020204" pitchFamily="34" charset="0"/>
              </a:rPr>
              <a:t>= -.04, </a:t>
            </a:r>
            <a:r>
              <a:rPr lang="pt-BR" sz="3200" i="1" dirty="0">
                <a:latin typeface="Myriad Pro" panose="020B0503030403020204" pitchFamily="34" charset="0"/>
              </a:rPr>
              <a:t>p</a:t>
            </a:r>
            <a:r>
              <a:rPr lang="pt-BR" sz="3200" dirty="0">
                <a:latin typeface="Myriad Pro" panose="020B0503030403020204" pitchFamily="34" charset="0"/>
              </a:rPr>
              <a:t> = .61</a:t>
            </a:r>
          </a:p>
          <a:p>
            <a:endParaRPr lang="pt-BR" sz="3200" dirty="0">
              <a:latin typeface="Myriad Pro" panose="020B0503030403020204" pitchFamily="34" charset="0"/>
            </a:endParaRPr>
          </a:p>
          <a:p>
            <a:r>
              <a:rPr lang="pt-BR" sz="3200" dirty="0">
                <a:latin typeface="Myriad Pro" panose="020B0503030403020204" pitchFamily="34" charset="0"/>
              </a:rPr>
              <a:t>Korrelation während der Pandemie: </a:t>
            </a:r>
            <a:r>
              <a:rPr lang="pt-BR" sz="3200" i="1" dirty="0">
                <a:latin typeface="Myriad Pro" panose="020B0503030403020204" pitchFamily="34" charset="0"/>
              </a:rPr>
              <a:t>r(s) </a:t>
            </a:r>
            <a:r>
              <a:rPr lang="pt-BR" sz="3200" dirty="0">
                <a:latin typeface="Myriad Pro" panose="020B0503030403020204" pitchFamily="34" charset="0"/>
              </a:rPr>
              <a:t>= -.17, </a:t>
            </a:r>
            <a:r>
              <a:rPr lang="pt-BR" sz="3200" i="1" dirty="0">
                <a:latin typeface="Myriad Pro" panose="020B0503030403020204" pitchFamily="34" charset="0"/>
              </a:rPr>
              <a:t>p</a:t>
            </a:r>
            <a:r>
              <a:rPr lang="pt-BR" sz="3200" dirty="0">
                <a:latin typeface="Myriad Pro" panose="020B0503030403020204" pitchFamily="34" charset="0"/>
              </a:rPr>
              <a:t> = .88 </a:t>
            </a:r>
            <a:endParaRPr lang="de-DE" sz="3200" dirty="0">
              <a:latin typeface="Myriad Pro" panose="020B0503030403020204" pitchFamily="34" charset="0"/>
            </a:endParaRPr>
          </a:p>
        </p:txBody>
      </p:sp>
    </p:spTree>
    <p:extLst>
      <p:ext uri="{BB962C8B-B14F-4D97-AF65-F5344CB8AC3E}">
        <p14:creationId xmlns:p14="http://schemas.microsoft.com/office/powerpoint/2010/main" val="170991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905BC2E-7DDA-4D2B-BF75-14CD5D76D5C0}"/>
              </a:ext>
            </a:extLst>
          </p:cNvPr>
          <p:cNvSpPr>
            <a:spLocks noGrp="1"/>
          </p:cNvSpPr>
          <p:nvPr>
            <p:ph type="sldNum" sz="quarter" idx="7"/>
          </p:nvPr>
        </p:nvSpPr>
        <p:spPr/>
        <p:txBody>
          <a:bodyPr/>
          <a:lstStyle/>
          <a:p>
            <a:pPr marL="116205">
              <a:lnSpc>
                <a:spcPct val="100000"/>
              </a:lnSpc>
            </a:pPr>
            <a:fld id="{81D60167-4931-47E6-BA6A-407CBD079E47}" type="slidenum">
              <a:rPr lang="de-DE" smtClean="0"/>
              <a:t>9</a:t>
            </a:fld>
            <a:endParaRPr lang="de-DE" dirty="0"/>
          </a:p>
        </p:txBody>
      </p:sp>
      <p:sp>
        <p:nvSpPr>
          <p:cNvPr id="3" name="Titel 2">
            <a:extLst>
              <a:ext uri="{FF2B5EF4-FFF2-40B4-BE49-F238E27FC236}">
                <a16:creationId xmlns:a16="http://schemas.microsoft.com/office/drawing/2014/main" id="{87E25840-D3D0-4BCC-B793-27D0B5940BE2}"/>
              </a:ext>
            </a:extLst>
          </p:cNvPr>
          <p:cNvSpPr>
            <a:spLocks noGrp="1"/>
          </p:cNvSpPr>
          <p:nvPr>
            <p:ph type="title"/>
          </p:nvPr>
        </p:nvSpPr>
        <p:spPr/>
        <p:txBody>
          <a:bodyPr/>
          <a:lstStyle/>
          <a:p>
            <a:r>
              <a:rPr lang="de-DE" dirty="0"/>
              <a:t>Ergebnisse</a:t>
            </a:r>
          </a:p>
        </p:txBody>
      </p:sp>
      <p:sp>
        <p:nvSpPr>
          <p:cNvPr id="5" name="Textplatzhalter 3">
            <a:extLst>
              <a:ext uri="{FF2B5EF4-FFF2-40B4-BE49-F238E27FC236}">
                <a16:creationId xmlns:a16="http://schemas.microsoft.com/office/drawing/2014/main" id="{C766910B-B7BD-4EE2-A335-31E605C82DD5}"/>
              </a:ext>
            </a:extLst>
          </p:cNvPr>
          <p:cNvSpPr txBox="1">
            <a:spLocks/>
          </p:cNvSpPr>
          <p:nvPr/>
        </p:nvSpPr>
        <p:spPr>
          <a:xfrm>
            <a:off x="5304961" y="1179058"/>
            <a:ext cx="11546033" cy="1846659"/>
          </a:xfrm>
          <a:prstGeom prst="rect">
            <a:avLst/>
          </a:prstGeom>
        </p:spPr>
        <p:txBody>
          <a:bodyPr wrap="square" lIns="0" tIns="0" rIns="0" bIns="0">
            <a:spAutoFit/>
          </a:bodyPr>
          <a:lstStyle>
            <a:lvl1pPr marL="0">
              <a:defRPr sz="11700" b="0" i="0">
                <a:solidFill>
                  <a:srgbClr val="FF5A00"/>
                </a:solidFill>
                <a:latin typeface="Myriad Pro"/>
                <a:ea typeface="+mn-ea"/>
                <a:cs typeface="Myria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de-DE" sz="6000" kern="0" dirty="0"/>
              <a:t>Hypothese 4 – Pandemie zeigt Einfluss auf GLE</a:t>
            </a:r>
          </a:p>
        </p:txBody>
      </p:sp>
      <p:sp>
        <p:nvSpPr>
          <p:cNvPr id="7" name="Textfeld 6">
            <a:extLst>
              <a:ext uri="{FF2B5EF4-FFF2-40B4-BE49-F238E27FC236}">
                <a16:creationId xmlns:a16="http://schemas.microsoft.com/office/drawing/2014/main" id="{268054E4-C7C2-4E85-B2FD-71B3DCAD0656}"/>
              </a:ext>
            </a:extLst>
          </p:cNvPr>
          <p:cNvSpPr txBox="1"/>
          <p:nvPr/>
        </p:nvSpPr>
        <p:spPr>
          <a:xfrm>
            <a:off x="725805" y="3238500"/>
            <a:ext cx="16785589" cy="8366201"/>
          </a:xfrm>
          <a:prstGeom prst="rect">
            <a:avLst/>
          </a:prstGeom>
          <a:noFill/>
        </p:spPr>
        <p:txBody>
          <a:bodyPr wrap="square">
            <a:spAutoFit/>
          </a:bodyPr>
          <a:lstStyle/>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Hypothese 4:</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Der Einfluss der Lehrqualitätsmerkmale als Prädiktoren für objektivgemessenen Lernerfolg verändert sich während der Covid-19 Pandemie (Jahr 2020, 2021 und 2022) im Vergleich zu den betrachteten Jahren (2017, 2018 und 2019) davor.  </a:t>
            </a: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a:t>
            </a:r>
          </a:p>
          <a:p>
            <a:pPr marL="342900" lvl="0" indent="-342900" algn="just">
              <a:lnSpc>
                <a:spcPct val="150000"/>
              </a:lnSpc>
              <a:buFont typeface="Arial" panose="020B0604020202020204" pitchFamily="34" charset="0"/>
              <a:buChar char="-"/>
            </a:pPr>
            <a:endParaRPr lang="de-DE" sz="1000" b="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de-DE" sz="3200" b="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Hierarchisches lineares Modell:</a:t>
            </a:r>
          </a:p>
          <a:p>
            <a:pPr marL="800100" lvl="1" indent="-342900" algn="just">
              <a:lnSpc>
                <a:spcPct val="150000"/>
              </a:lnSpc>
              <a:buFont typeface="Arial" panose="020B0604020202020204" pitchFamily="34" charset="0"/>
              <a:buChar char="-"/>
            </a:pPr>
            <a:r>
              <a:rPr lang="de-DE" sz="3200" dirty="0">
                <a:effectLst/>
                <a:latin typeface="Myriad Pro" panose="020B0503030403020204" pitchFamily="34" charset="0"/>
                <a:ea typeface="Calibri" panose="020F0502020204030204" pitchFamily="34" charset="0"/>
                <a:cs typeface="Times New Roman" panose="02020603050405020304" pitchFamily="18" charset="0"/>
              </a:rPr>
              <a:t>Feste Effekte</a:t>
            </a:r>
            <a:r>
              <a:rPr lang="de-DE" sz="3200" dirty="0">
                <a:latin typeface="Myriad Pro" panose="020B0503030403020204" pitchFamily="34" charset="0"/>
                <a:ea typeface="Calibri" panose="020F0502020204030204" pitchFamily="34" charset="0"/>
                <a:cs typeface="Times New Roman" panose="02020603050405020304" pitchFamily="18" charset="0"/>
              </a:rPr>
              <a:t>: Lehrqualitätsmerkmale + Faktor vor/während Pandemie </a:t>
            </a:r>
          </a:p>
          <a:p>
            <a:pPr marL="800100" lvl="1" indent="-342900" algn="just">
              <a:lnSpc>
                <a:spcPct val="150000"/>
              </a:lnSpc>
              <a:buFont typeface="Arial" panose="020B0604020202020204" pitchFamily="34" charset="0"/>
              <a:buChar char="-"/>
            </a:pPr>
            <a:r>
              <a:rPr lang="de-DE" sz="3200" dirty="0">
                <a:effectLst/>
                <a:latin typeface="Myriad Pro" panose="020B0503030403020204" pitchFamily="34" charset="0"/>
                <a:ea typeface="Calibri" panose="020F0502020204030204" pitchFamily="34" charset="0"/>
                <a:cs typeface="Times New Roman" panose="02020603050405020304" pitchFamily="18" charset="0"/>
              </a:rPr>
              <a:t>Zufällige Effekte: Module (Zufällige </a:t>
            </a:r>
            <a:r>
              <a:rPr lang="de-DE" sz="3200" dirty="0" err="1">
                <a:effectLst/>
                <a:latin typeface="Myriad Pro" panose="020B0503030403020204" pitchFamily="34" charset="0"/>
                <a:ea typeface="Calibri" panose="020F0502020204030204" pitchFamily="34" charset="0"/>
                <a:cs typeface="Times New Roman" panose="02020603050405020304" pitchFamily="18" charset="0"/>
              </a:rPr>
              <a:t>Intercepts</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für Module erlaubt)</a:t>
            </a:r>
          </a:p>
          <a:p>
            <a:pPr marL="800100" lvl="1" indent="-342900" algn="just">
              <a:lnSpc>
                <a:spcPct val="150000"/>
              </a:lnSpc>
              <a:buFont typeface="Arial" panose="020B0604020202020204" pitchFamily="34" charset="0"/>
              <a:buChar char="-"/>
            </a:pPr>
            <a:r>
              <a:rPr lang="de-DE" sz="3200" i="1" dirty="0">
                <a:latin typeface="Myriad Pro" panose="020B0503030403020204" pitchFamily="34" charset="0"/>
                <a:ea typeface="Calibri" panose="020F0502020204030204" pitchFamily="34" charset="0"/>
                <a:cs typeface="Times New Roman" panose="02020603050405020304" pitchFamily="18" charset="0"/>
              </a:rPr>
              <a:t>M</a:t>
            </a:r>
            <a:r>
              <a:rPr lang="de-DE" sz="3200" i="1" dirty="0">
                <a:effectLst/>
                <a:latin typeface="Myriad Pro" panose="020B0503030403020204" pitchFamily="34" charset="0"/>
                <a:ea typeface="Calibri" panose="020F0502020204030204" pitchFamily="34" charset="0"/>
                <a:cs typeface="Times New Roman" panose="02020603050405020304" pitchFamily="18" charset="0"/>
              </a:rPr>
              <a:t>arginal R²</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 .10, </a:t>
            </a:r>
            <a:r>
              <a:rPr lang="de-DE" sz="3200" i="1" dirty="0" err="1">
                <a:effectLst/>
                <a:latin typeface="Myriad Pro" panose="020B0503030403020204" pitchFamily="34" charset="0"/>
                <a:ea typeface="Calibri" panose="020F0502020204030204" pitchFamily="34" charset="0"/>
                <a:cs typeface="Times New Roman" panose="02020603050405020304" pitchFamily="18" charset="0"/>
              </a:rPr>
              <a:t>Conditional</a:t>
            </a:r>
            <a:r>
              <a:rPr lang="de-DE" sz="3200" i="1" dirty="0">
                <a:effectLst/>
                <a:latin typeface="Myriad Pro" panose="020B0503030403020204" pitchFamily="34" charset="0"/>
                <a:ea typeface="Calibri" panose="020F0502020204030204" pitchFamily="34" charset="0"/>
                <a:cs typeface="Times New Roman" panose="02020603050405020304" pitchFamily="18" charset="0"/>
              </a:rPr>
              <a:t> R²</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 .78, </a:t>
            </a:r>
            <a:r>
              <a:rPr lang="de-DE" sz="3200" i="1" dirty="0">
                <a:effectLst/>
                <a:latin typeface="Myriad Pro" panose="020B0503030403020204" pitchFamily="34" charset="0"/>
                <a:ea typeface="Calibri" panose="020F0502020204030204" pitchFamily="34" charset="0"/>
                <a:cs typeface="Times New Roman" panose="02020603050405020304" pitchFamily="18" charset="0"/>
              </a:rPr>
              <a:t>ICC </a:t>
            </a:r>
            <a:r>
              <a:rPr lang="de-DE" sz="3200" dirty="0">
                <a:effectLst/>
                <a:latin typeface="Myriad Pro" panose="020B0503030403020204" pitchFamily="34" charset="0"/>
                <a:ea typeface="Calibri" panose="020F0502020204030204" pitchFamily="34" charset="0"/>
                <a:cs typeface="Times New Roman" panose="02020603050405020304" pitchFamily="18" charset="0"/>
              </a:rPr>
              <a:t>= .76</a:t>
            </a:r>
          </a:p>
          <a:p>
            <a:pPr marL="342900" indent="-342900" algn="just">
              <a:lnSpc>
                <a:spcPct val="150000"/>
              </a:lnSpc>
              <a:buFont typeface="Arial" panose="020B0604020202020204" pitchFamily="34" charset="0"/>
              <a:buChar char="-"/>
            </a:pPr>
            <a:r>
              <a:rPr lang="de-DE" sz="3200" b="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Ergebnisse:</a:t>
            </a:r>
            <a:endParaRPr lang="de-DE" b="1"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endParaRPr>
          </a:p>
          <a:p>
            <a:pPr marL="914400" lvl="1" indent="-457200" algn="just">
              <a:lnSpc>
                <a:spcPct val="150000"/>
              </a:lnSpc>
              <a:buFontTx/>
              <a:buChar char="-"/>
            </a:pP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Signifikanter Einfluss der Pandemie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b</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 -0.05, </a:t>
            </a:r>
            <a:r>
              <a:rPr lang="de-DE" sz="3200" i="1"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p</a:t>
            </a:r>
            <a:r>
              <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rPr>
              <a:t> &lt; .05)</a:t>
            </a:r>
          </a:p>
          <a:p>
            <a:pPr marL="914400" lvl="1" indent="-457200" algn="just">
              <a:lnSpc>
                <a:spcPct val="150000"/>
              </a:lnSpc>
              <a:buFontTx/>
              <a:buChar char="-"/>
            </a:pPr>
            <a:r>
              <a:rPr lang="de-DE" sz="3200" dirty="0">
                <a:solidFill>
                  <a:schemeClr val="tx1">
                    <a:lumMod val="85000"/>
                    <a:lumOff val="15000"/>
                  </a:schemeClr>
                </a:solidFill>
                <a:latin typeface="Myriad Pro" panose="020B0503030403020204" pitchFamily="34" charset="0"/>
                <a:ea typeface="Calibri" panose="020F0502020204030204" pitchFamily="34" charset="0"/>
                <a:cs typeface="Times New Roman" panose="02020603050405020304" pitchFamily="18" charset="0"/>
              </a:rPr>
              <a:t>Keine weiteren signifikanten Einflüsse der Lehrqualitätsmerkmale</a:t>
            </a:r>
            <a:endPar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endParaRPr lang="de-DE" sz="3200" dirty="0">
              <a:solidFill>
                <a:schemeClr val="tx1">
                  <a:lumMod val="85000"/>
                  <a:lumOff val="15000"/>
                </a:schemeClr>
              </a:solidFill>
              <a:effectLst/>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2739</Words>
  <Application>Microsoft Office PowerPoint</Application>
  <PresentationFormat>Benutzerdefiniert</PresentationFormat>
  <Paragraphs>290</Paragraphs>
  <Slides>18</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Myriad Pro</vt:lpstr>
      <vt:lpstr>Wingdings 3</vt:lpstr>
      <vt:lpstr>Office Theme</vt:lpstr>
      <vt:lpstr>Veränderung des Lernerfolgs und der Lehrqualitätsmerkmale vor und während der COVID-19-Pandemie</vt:lpstr>
      <vt:lpstr>Einleitung</vt:lpstr>
      <vt:lpstr>Ziel der Arbeit</vt:lpstr>
      <vt:lpstr>Methoden</vt:lpstr>
      <vt:lpstr>Ergebnisse</vt:lpstr>
      <vt:lpstr>Ergebnisse</vt:lpstr>
      <vt:lpstr>Ergebnisse</vt:lpstr>
      <vt:lpstr>Ergebnisse</vt:lpstr>
      <vt:lpstr>Ergebnisse</vt:lpstr>
      <vt:lpstr>Ergebnisse</vt:lpstr>
      <vt:lpstr>Diskussion</vt:lpstr>
      <vt:lpstr>Diskussion</vt:lpstr>
      <vt:lpstr>Diskussion</vt:lpstr>
      <vt:lpstr>Diskussion</vt:lpstr>
      <vt:lpstr>Diskussion</vt:lpstr>
      <vt:lpstr>Zeit für Fragen, Anmerkungen, Diskussion</vt:lpstr>
      <vt:lpstr>Zeit für Fragen, Anmerkungen, Diskussion</vt:lpstr>
      <vt:lpstr>Literaturverzeichnis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uli</dc:creator>
  <cp:lastModifiedBy>Linda Brueheim</cp:lastModifiedBy>
  <cp:revision>171</cp:revision>
  <cp:lastPrinted>2016-11-02T13:46:38Z</cp:lastPrinted>
  <dcterms:created xsi:type="dcterms:W3CDTF">2016-03-14T11:48:00Z</dcterms:created>
  <dcterms:modified xsi:type="dcterms:W3CDTF">2023-10-13T05:42:44Z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2016-03-14T00:00:00Z</vt:filetime>
  </property>
  <property fmtid="{D5CDD505-2E9C-101B-9397-08002B2CF9AE}" pid="3" name="Creator">
    <vt:lpwstr>Adobe InDesign CC 2015 (Windows)</vt:lpwstr>
  </property>
  <property fmtid="{D5CDD505-2E9C-101B-9397-08002B2CF9AE}" pid="4" name="LastSaved">
    <vt:filetime>2016-03-14T00:00:00Z</vt:filetime>
  </property>
</Properties>
</file>